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8"/>
  </p:handoutMasterIdLst>
  <p:sldIdLst>
    <p:sldId id="256" r:id="rId2"/>
    <p:sldId id="262" r:id="rId3"/>
    <p:sldId id="261" r:id="rId4"/>
    <p:sldId id="264" r:id="rId5"/>
    <p:sldId id="265" r:id="rId6"/>
    <p:sldId id="263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5" r:id="rId23"/>
    <p:sldId id="286" r:id="rId24"/>
    <p:sldId id="287" r:id="rId25"/>
    <p:sldId id="288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4D600"/>
    <a:srgbClr val="00AFD7"/>
    <a:srgbClr val="A434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55" autoAdjust="0"/>
    <p:restoredTop sz="94694"/>
  </p:normalViewPr>
  <p:slideViewPr>
    <p:cSldViewPr snapToGrid="0" snapToObjects="1" showGuides="1">
      <p:cViewPr varScale="1">
        <p:scale>
          <a:sx n="101" d="100"/>
          <a:sy n="101" d="100"/>
        </p:scale>
        <p:origin x="72" y="150"/>
      </p:cViewPr>
      <p:guideLst>
        <p:guide orient="horz" pos="2160"/>
        <p:guide pos="2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6" d="100"/>
          <a:sy n="116" d="100"/>
        </p:scale>
        <p:origin x="32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333C61-5342-43EF-973B-D85C1CEC4D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8AE670-C893-4301-8F04-BEAD8C6142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68E5E-2EBE-4287-A8B6-F8E2FAA84EBA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98BA6-C22B-4CFE-8D17-013BF68942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79B61-5D7F-4D86-8535-2C988523B6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0A99C-0558-4723-8BB5-44F95A0C7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45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67142-CF3D-A641-B5A2-14E9939DC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06587"/>
          </a:xfrm>
        </p:spPr>
        <p:txBody>
          <a:bodyPr anchor="b"/>
          <a:lstStyle>
            <a:lvl1pPr algn="ctr">
              <a:defRPr sz="6000">
                <a:solidFill>
                  <a:srgbClr val="00A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300FC-DE8C-3643-A2B2-4DFE46E75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65038"/>
            <a:ext cx="9144000" cy="1259338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E83A4-93F0-D74E-8AD8-A85C0267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EBA3D-965F-1D48-941D-45F0C5AE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EE127-D734-764D-896C-11320B98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E6D25CC-39C9-44E7-964C-379B51611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9695"/>
          <a:stretch/>
        </p:blipFill>
        <p:spPr>
          <a:xfrm>
            <a:off x="4799556" y="4353493"/>
            <a:ext cx="2753770" cy="19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99D76-64C9-E644-AA4C-8F352B957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A7AF0-9614-3E43-9971-9EE59BEC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6211F-91A3-1F48-AD10-7332BC0A9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1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B81C89-1FA4-4BD9-B675-99ECDD608C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B67142-CF3D-A641-B5A2-14E9939DC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06587"/>
          </a:xfrm>
        </p:spPr>
        <p:txBody>
          <a:bodyPr anchor="b"/>
          <a:lstStyle>
            <a:lvl1pPr algn="ctr">
              <a:defRPr sz="6000">
                <a:solidFill>
                  <a:srgbClr val="00A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9300FC-DE8C-3643-A2B2-4DFE46E75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65038"/>
            <a:ext cx="9144000" cy="125933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E83A4-93F0-D74E-8AD8-A85C0267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4AB2D4-F14C-B649-8A04-AD4434C000C9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EBA3D-965F-1D48-941D-45F0C5AE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EE127-D734-764D-896C-11320B98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9666D641-74E7-6E43-8C78-854D4BD0EA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E6D25CC-39C9-44E7-964C-379B51611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9695"/>
          <a:stretch/>
        </p:blipFill>
        <p:spPr>
          <a:xfrm>
            <a:off x="4799556" y="4353493"/>
            <a:ext cx="2753770" cy="19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08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A46F96C-90F0-4EFF-BA24-DA509F98BDD9}"/>
              </a:ext>
            </a:extLst>
          </p:cNvPr>
          <p:cNvGrpSpPr/>
          <p:nvPr userDrawn="1"/>
        </p:nvGrpSpPr>
        <p:grpSpPr>
          <a:xfrm>
            <a:off x="0" y="0"/>
            <a:ext cx="12538552" cy="7223125"/>
            <a:chOff x="0" y="0"/>
            <a:chExt cx="12538552" cy="722312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2146B50-690B-4461-BC95-E44A11AE02B9}"/>
                </a:ext>
              </a:extLst>
            </p:cNvPr>
            <p:cNvGrpSpPr/>
            <p:nvPr userDrawn="1"/>
          </p:nvGrpSpPr>
          <p:grpSpPr>
            <a:xfrm>
              <a:off x="0" y="0"/>
              <a:ext cx="12538552" cy="7223125"/>
              <a:chOff x="0" y="0"/>
              <a:chExt cx="12538552" cy="722312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79F31F2-1BF4-4347-860D-171C3C543B37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7AF235A-9A2B-494F-8DFB-6F81086384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6492435" y="989212"/>
                <a:ext cx="6046117" cy="6233913"/>
              </a:xfrm>
              <a:prstGeom prst="rect">
                <a:avLst/>
              </a:prstGeom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6BFCDA0-A2F2-4DD9-902A-FCB1915D659A}"/>
                </a:ext>
              </a:extLst>
            </p:cNvPr>
            <p:cNvSpPr/>
            <p:nvPr userDrawn="1"/>
          </p:nvSpPr>
          <p:spPr>
            <a:xfrm>
              <a:off x="6248400" y="219075"/>
              <a:ext cx="6046117" cy="6753225"/>
            </a:xfrm>
            <a:prstGeom prst="rect">
              <a:avLst/>
            </a:prstGeom>
            <a:solidFill>
              <a:srgbClr val="000000">
                <a:alpha val="34118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17B5CA-02E2-694E-9357-A8D311C5B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A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547F2-6F5D-9A4C-878F-561C8C304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89995-D31D-B944-81CD-46B172229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B4AB2D4-F14C-B649-8A04-AD4434C000C9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67C40-F479-154B-B1F7-A7A99855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846AA-01D9-0141-B636-20ACF5ED5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9666D641-74E7-6E43-8C78-854D4BD0E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8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2BB307A-C93B-4D3D-9933-192E571DD077}"/>
              </a:ext>
            </a:extLst>
          </p:cNvPr>
          <p:cNvGrpSpPr/>
          <p:nvPr userDrawn="1"/>
        </p:nvGrpSpPr>
        <p:grpSpPr>
          <a:xfrm>
            <a:off x="0" y="0"/>
            <a:ext cx="12538552" cy="7223125"/>
            <a:chOff x="0" y="0"/>
            <a:chExt cx="12538552" cy="722312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05A5311-273D-4CFA-B21B-792C8D1B472B}"/>
                </a:ext>
              </a:extLst>
            </p:cNvPr>
            <p:cNvGrpSpPr/>
            <p:nvPr userDrawn="1"/>
          </p:nvGrpSpPr>
          <p:grpSpPr>
            <a:xfrm>
              <a:off x="0" y="0"/>
              <a:ext cx="12538552" cy="7223125"/>
              <a:chOff x="0" y="0"/>
              <a:chExt cx="12538552" cy="722312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E4C7BC4-6A8E-4B97-B622-E2DE881E380D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13AB3FD-3E21-4BBA-9F1A-A1905503A72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6492435" y="989212"/>
                <a:ext cx="6046117" cy="6233913"/>
              </a:xfrm>
              <a:prstGeom prst="rect">
                <a:avLst/>
              </a:prstGeom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254BDD-5114-41CB-B0E8-C2EFAD5EC29E}"/>
                </a:ext>
              </a:extLst>
            </p:cNvPr>
            <p:cNvSpPr/>
            <p:nvPr userDrawn="1"/>
          </p:nvSpPr>
          <p:spPr>
            <a:xfrm>
              <a:off x="6248400" y="219075"/>
              <a:ext cx="6046117" cy="6753225"/>
            </a:xfrm>
            <a:prstGeom prst="rect">
              <a:avLst/>
            </a:prstGeom>
            <a:solidFill>
              <a:srgbClr val="000000">
                <a:alpha val="34118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287DDB-1B42-5F44-994E-58CC3965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A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FC2D3-BD15-784F-B44B-A8D4675DE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6A24A-BE72-6241-97D4-40DC45F5E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4AB2D4-F14C-B649-8A04-AD4434C000C9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DCFC9-A69F-6B4A-A4A2-4A4ED54F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3BCD5-EE33-A842-B134-5F8F65A68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666D641-74E7-6E43-8C78-854D4BD0E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58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1EB77CD-7A32-4601-93B4-A617A9F2DA48}"/>
              </a:ext>
            </a:extLst>
          </p:cNvPr>
          <p:cNvGrpSpPr/>
          <p:nvPr userDrawn="1"/>
        </p:nvGrpSpPr>
        <p:grpSpPr>
          <a:xfrm>
            <a:off x="0" y="0"/>
            <a:ext cx="12538552" cy="7223125"/>
            <a:chOff x="0" y="0"/>
            <a:chExt cx="12538552" cy="722312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864D0-6228-4D68-BFDC-EF68E9224BD9}"/>
                </a:ext>
              </a:extLst>
            </p:cNvPr>
            <p:cNvGrpSpPr/>
            <p:nvPr userDrawn="1"/>
          </p:nvGrpSpPr>
          <p:grpSpPr>
            <a:xfrm>
              <a:off x="0" y="0"/>
              <a:ext cx="12538552" cy="7223125"/>
              <a:chOff x="0" y="0"/>
              <a:chExt cx="12538552" cy="722312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AD0E813-368D-48A9-B30B-954536D6520E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D735E3B-44FF-46AB-BB34-3DDCA7ADB05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6492435" y="989212"/>
                <a:ext cx="6046117" cy="6233913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CC46F7-1876-43CB-9687-C27F2BA4AD2A}"/>
                </a:ext>
              </a:extLst>
            </p:cNvPr>
            <p:cNvSpPr/>
            <p:nvPr userDrawn="1"/>
          </p:nvSpPr>
          <p:spPr>
            <a:xfrm>
              <a:off x="6248400" y="219075"/>
              <a:ext cx="6046117" cy="6753225"/>
            </a:xfrm>
            <a:prstGeom prst="rect">
              <a:avLst/>
            </a:prstGeom>
            <a:solidFill>
              <a:srgbClr val="000000">
                <a:alpha val="34118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719F2C-359E-2C40-A452-372FBD219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A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FD3F5-D7BE-D44B-B4E6-AB9894E54A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C4D6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49C65-8217-BD4A-A008-7FA2704D9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C4D6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FE03AD-8D1A-3F4F-8727-1AA892D7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7CD42-5C67-D244-9B51-2DEA63B7C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88D13-90F1-E34D-8050-EDDCF0E93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11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B970864-2E25-4C1E-9CA1-FE34F94BAADD}"/>
              </a:ext>
            </a:extLst>
          </p:cNvPr>
          <p:cNvGrpSpPr/>
          <p:nvPr userDrawn="1"/>
        </p:nvGrpSpPr>
        <p:grpSpPr>
          <a:xfrm>
            <a:off x="0" y="0"/>
            <a:ext cx="12538552" cy="7223125"/>
            <a:chOff x="0" y="0"/>
            <a:chExt cx="12538552" cy="72231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4FF6228-F595-4332-A137-0D59673C5F2F}"/>
                </a:ext>
              </a:extLst>
            </p:cNvPr>
            <p:cNvGrpSpPr/>
            <p:nvPr userDrawn="1"/>
          </p:nvGrpSpPr>
          <p:grpSpPr>
            <a:xfrm>
              <a:off x="0" y="0"/>
              <a:ext cx="12538552" cy="7223125"/>
              <a:chOff x="0" y="0"/>
              <a:chExt cx="12538552" cy="722312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7544495-43B7-4043-947B-B0A6F9EB830E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EF751F9-23D9-4F22-B5DF-CF799A9D30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6492435" y="989212"/>
                <a:ext cx="6046117" cy="6233913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C0C06A5-693E-400B-8990-4B1E44249052}"/>
                </a:ext>
              </a:extLst>
            </p:cNvPr>
            <p:cNvSpPr/>
            <p:nvPr userDrawn="1"/>
          </p:nvSpPr>
          <p:spPr>
            <a:xfrm>
              <a:off x="6248400" y="219075"/>
              <a:ext cx="6046117" cy="6753225"/>
            </a:xfrm>
            <a:prstGeom prst="rect">
              <a:avLst/>
            </a:prstGeom>
            <a:solidFill>
              <a:srgbClr val="000000">
                <a:alpha val="34118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549FA9-55E2-9140-9DAE-AA7CEF56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A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80CDB-087D-A544-A942-1562E48CA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4343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D043C-82AB-4148-ABCF-BD2838D26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58C78F-7622-DD43-94BA-84597BB8B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4343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03C7D1-927B-6746-BCF0-1565D3384A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199C46-E441-D44F-AD43-B587A08E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782442-4143-4B42-8B93-A0B3FB009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C2856C-37EA-D047-9EEC-2387125D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6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05A08D2-F945-41B0-B947-73A23C552E3C}"/>
              </a:ext>
            </a:extLst>
          </p:cNvPr>
          <p:cNvGrpSpPr/>
          <p:nvPr userDrawn="1"/>
        </p:nvGrpSpPr>
        <p:grpSpPr>
          <a:xfrm>
            <a:off x="0" y="0"/>
            <a:ext cx="12538552" cy="7223125"/>
            <a:chOff x="0" y="0"/>
            <a:chExt cx="12538552" cy="72231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55F239F-C930-49D2-85F7-346DF89B8DB5}"/>
                </a:ext>
              </a:extLst>
            </p:cNvPr>
            <p:cNvGrpSpPr/>
            <p:nvPr userDrawn="1"/>
          </p:nvGrpSpPr>
          <p:grpSpPr>
            <a:xfrm>
              <a:off x="0" y="0"/>
              <a:ext cx="12538552" cy="7223125"/>
              <a:chOff x="0" y="0"/>
              <a:chExt cx="12538552" cy="722312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4C753FF-7BFA-499C-BF37-2682C4F68590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9867ABA-D77D-45EC-996B-A61C18225E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6492435" y="989212"/>
                <a:ext cx="6046117" cy="6233913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6C61FC-D126-448F-B0E4-3341C8C1D28B}"/>
                </a:ext>
              </a:extLst>
            </p:cNvPr>
            <p:cNvSpPr/>
            <p:nvPr userDrawn="1"/>
          </p:nvSpPr>
          <p:spPr>
            <a:xfrm>
              <a:off x="6248400" y="219075"/>
              <a:ext cx="6046117" cy="6753225"/>
            </a:xfrm>
            <a:prstGeom prst="rect">
              <a:avLst/>
            </a:prstGeom>
            <a:solidFill>
              <a:srgbClr val="000000">
                <a:alpha val="34118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8D6603-DBB4-4744-92AF-A05DCE1E4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A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1CFA74-3CB5-7B46-8E65-194B26855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35F25-E1F3-3049-8F7C-3CB7926EC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3F22C-21C3-044E-B6FC-72B548B9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00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9578D45-7E2F-494D-B2AA-8584CACE35AE}"/>
              </a:ext>
            </a:extLst>
          </p:cNvPr>
          <p:cNvGrpSpPr/>
          <p:nvPr userDrawn="1"/>
        </p:nvGrpSpPr>
        <p:grpSpPr>
          <a:xfrm>
            <a:off x="0" y="0"/>
            <a:ext cx="12538552" cy="7223125"/>
            <a:chOff x="0" y="0"/>
            <a:chExt cx="12538552" cy="72231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A50341-0E5A-41CD-ACD2-5C7DF47C6131}"/>
                </a:ext>
              </a:extLst>
            </p:cNvPr>
            <p:cNvGrpSpPr/>
            <p:nvPr userDrawn="1"/>
          </p:nvGrpSpPr>
          <p:grpSpPr>
            <a:xfrm>
              <a:off x="0" y="0"/>
              <a:ext cx="12538552" cy="7223125"/>
              <a:chOff x="0" y="0"/>
              <a:chExt cx="12538552" cy="722312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F7747B5-7959-480E-81F0-824FC0C2A8D6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81395D7-4D21-4BF6-81EE-7A9AE16767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6492435" y="989212"/>
                <a:ext cx="6046117" cy="6233913"/>
              </a:xfrm>
              <a:prstGeom prst="rect">
                <a:avLst/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1795E2-9867-4316-863E-D19C9B452909}"/>
                </a:ext>
              </a:extLst>
            </p:cNvPr>
            <p:cNvSpPr/>
            <p:nvPr userDrawn="1"/>
          </p:nvSpPr>
          <p:spPr>
            <a:xfrm>
              <a:off x="6248400" y="219075"/>
              <a:ext cx="6046117" cy="6753225"/>
            </a:xfrm>
            <a:prstGeom prst="rect">
              <a:avLst/>
            </a:prstGeom>
            <a:solidFill>
              <a:srgbClr val="000000">
                <a:alpha val="34118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5E94C4-CE1D-9248-A87D-A435BFF7E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A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636A7-C315-5049-B27A-8388822B2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74000-FAFD-EB42-8399-28C23B9CC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C134A-FDA8-E244-9F8F-FC570269C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75F66-281D-6F49-8DD0-C2F8D937F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A1D0B-ED8F-9C4F-AFD3-417A429CC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62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10D9F3-0EB3-463F-B1B8-C1CD5FE476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942E7-C8F8-774D-B6DF-4C906CFADB3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A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17FE44-C14F-C143-8C0C-A2854372FF7E}"/>
              </a:ext>
            </a:extLst>
          </p:cNvPr>
          <p:cNvSpPr>
            <a:spLocks noGrp="1"/>
          </p:cNvSpPr>
          <p:nvPr userDrawn="1"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54CD2-8EC8-754F-8D78-4EF1DA582A14}"/>
              </a:ext>
            </a:extLst>
          </p:cNvPr>
          <p:cNvSpPr>
            <a:spLocks noGrp="1"/>
          </p:cNvSpPr>
          <p:nvPr userDrawn="1"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C9515-F35A-B042-B4B2-C45F2E57D1E1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5AE21-C11F-5747-949E-90ECA763FC39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05B33-7418-2548-BE35-E6EA13F80935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59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ADE5EE0-AF83-4A63-AD01-3CDE2A337A6A}"/>
              </a:ext>
            </a:extLst>
          </p:cNvPr>
          <p:cNvGrpSpPr/>
          <p:nvPr userDrawn="1"/>
        </p:nvGrpSpPr>
        <p:grpSpPr>
          <a:xfrm>
            <a:off x="0" y="0"/>
            <a:ext cx="12538552" cy="7223125"/>
            <a:chOff x="0" y="0"/>
            <a:chExt cx="12538552" cy="72231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65A2E0-C371-49A5-A887-84459CD911DE}"/>
                </a:ext>
              </a:extLst>
            </p:cNvPr>
            <p:cNvGrpSpPr/>
            <p:nvPr userDrawn="1"/>
          </p:nvGrpSpPr>
          <p:grpSpPr>
            <a:xfrm>
              <a:off x="0" y="0"/>
              <a:ext cx="12538552" cy="7223125"/>
              <a:chOff x="0" y="0"/>
              <a:chExt cx="12538552" cy="722312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EEBBD72-9C97-4FF4-826B-36A09EEF294C}"/>
                  </a:ext>
                </a:extLst>
              </p:cNvPr>
              <p:cNvSpPr/>
              <p:nvPr userDrawn="1"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707E242-764B-45FE-A76E-537ECB0512B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6492435" y="989212"/>
                <a:ext cx="6046117" cy="6233913"/>
              </a:xfrm>
              <a:prstGeom prst="rect">
                <a:avLst/>
              </a:prstGeom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BE6DB2-734A-40AC-84AB-E1E03B16EF4C}"/>
                </a:ext>
              </a:extLst>
            </p:cNvPr>
            <p:cNvSpPr/>
            <p:nvPr userDrawn="1"/>
          </p:nvSpPr>
          <p:spPr>
            <a:xfrm>
              <a:off x="6248400" y="219075"/>
              <a:ext cx="6046117" cy="6753225"/>
            </a:xfrm>
            <a:prstGeom prst="rect">
              <a:avLst/>
            </a:prstGeom>
            <a:solidFill>
              <a:srgbClr val="000000">
                <a:alpha val="34118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99D76-64C9-E644-AA4C-8F352B957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A7AF0-9614-3E43-9971-9EE59BEC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6211F-91A3-1F48-AD10-7332BC0A9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4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7B5CA-02E2-694E-9357-A8D311C5B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A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547F2-6F5D-9A4C-878F-561C8C304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89995-D31D-B944-81CD-46B172229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67C40-F479-154B-B1F7-A7A99855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846AA-01D9-0141-B636-20ACF5ED5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1F6055-46B5-43BC-A299-6230222C28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6447" y="888042"/>
            <a:ext cx="6152106" cy="63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67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EBBD72-9C97-4FF4-826B-36A09EEF29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99D76-64C9-E644-AA4C-8F352B9573D2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A7AF0-9614-3E43-9971-9EE59BECBD84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6211F-91A3-1F48-AD10-7332BC0A9600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27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87DDB-1B42-5F44-994E-58CC3965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A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FC2D3-BD15-784F-B44B-A8D4675DE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6A24A-BE72-6241-97D4-40DC45F5E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B4AB2D4-F14C-B649-8A04-AD4434C000C9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DCFC9-A69F-6B4A-A4A2-4A4ED54F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3BCD5-EE33-A842-B134-5F8F65A68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666D641-74E7-6E43-8C78-854D4BD0EA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8F6784A-9B5A-49DC-A04E-BE6BA1A15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6447" y="888042"/>
            <a:ext cx="6152106" cy="63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19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034F63C-FCD5-4B67-A4CA-A495C691C0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6447" y="888042"/>
            <a:ext cx="6152106" cy="63474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719F2C-359E-2C40-A452-372FBD219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A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FD3F5-D7BE-D44B-B4E6-AB9894E54A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A4343A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49C65-8217-BD4A-A008-7FA2704D9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A4343A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FE03AD-8D1A-3F4F-8727-1AA892D7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7CD42-5C67-D244-9B51-2DEA63B7C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88D13-90F1-E34D-8050-EDDCF0E93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79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49FA9-55E2-9140-9DAE-AA7CEF56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A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80CDB-087D-A544-A942-1562E48CA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4343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D043C-82AB-4148-ABCF-BD2838D26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58C78F-7622-DD43-94BA-84597BB8B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4343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03C7D1-927B-6746-BCF0-1565D3384A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199C46-E441-D44F-AD43-B587A08E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782442-4143-4B42-8B93-A0B3FB009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C2856C-37EA-D047-9EEC-2387125D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28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949FF1B-DBDF-4A45-BF6F-E6173F2DC0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6447" y="888042"/>
            <a:ext cx="6152106" cy="63474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8D6603-DBB4-4744-92AF-A05DCE1E4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A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1CFA74-3CB5-7B46-8E65-194B26855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35F25-E1F3-3049-8F7C-3CB7926EC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3F22C-21C3-044E-B6FC-72B548B9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17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285FBF1-1EFE-47DF-81BB-4468F2D2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0683" y="2790825"/>
            <a:ext cx="4307870" cy="4444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5E94C4-CE1D-9248-A87D-A435BFF7E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A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636A7-C315-5049-B27A-8388822B2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74000-FAFD-EB42-8399-28C23B9CC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C134A-FDA8-E244-9F8F-FC570269C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75F66-281D-6F49-8DD0-C2F8D937F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A1D0B-ED8F-9C4F-AFD3-417A429CC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52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942E7-C8F8-774D-B6DF-4C906CFA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AF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17FE44-C14F-C143-8C0C-A2854372F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54CD2-8EC8-754F-8D78-4EF1DA582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C9515-F35A-B042-B4B2-C45F2E57D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5AE21-C11F-5747-949E-90ECA763F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05B33-7418-2548-BE35-E6EA13F8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5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061BC6F-FC9A-49D4-A093-351BB9EF1F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6447" y="888042"/>
            <a:ext cx="6152106" cy="634741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99D76-64C9-E644-AA4C-8F352B957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A7AF0-9614-3E43-9971-9EE59BEC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6211F-91A3-1F48-AD10-7332BC0A9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1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AF11E6-590F-684F-ACF8-AB97901C1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46B1C-9C2B-F84C-849F-F7EF50210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65E30-FD91-694F-A2E1-B0ECECBB0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AB2D4-F14C-B649-8A04-AD4434C000C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A306C-4C61-8D40-A2DE-EB8E5B8B4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2704-3362-F747-97D5-D23CE45B8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6D641-74E7-6E43-8C78-854D4BD0E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1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5" r:id="rId9"/>
    <p:sldLayoutId id="2147483670" r:id="rId10"/>
    <p:sldLayoutId id="2147483662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8" r:id="rId17"/>
    <p:sldLayoutId id="2147483669" r:id="rId18"/>
    <p:sldLayoutId id="2147483667" r:id="rId19"/>
    <p:sldLayoutId id="214748367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miwelch@habitat.org" TargetMode="External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60D74E6-4CEB-0043-9BD3-81402296F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9695"/>
          <a:stretch/>
        </p:blipFill>
        <p:spPr>
          <a:xfrm>
            <a:off x="3523205" y="671624"/>
            <a:ext cx="5357747" cy="3877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205A58-1D35-478C-9756-EEA6C71C7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708" y="4598294"/>
            <a:ext cx="4899841" cy="148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3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</a:t>
            </a:r>
            <a:endParaRPr lang="en-US" dirty="0"/>
          </a:p>
        </p:txBody>
      </p:sp>
      <p:pic>
        <p:nvPicPr>
          <p:cNvPr id="6" name="Content Placeholder 3" descr="gg: March 20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755" y="1848644"/>
            <a:ext cx="3920490" cy="4480560"/>
          </a:xfrm>
        </p:spPr>
      </p:pic>
    </p:spTree>
    <p:extLst>
      <p:ext uri="{BB962C8B-B14F-4D97-AF65-F5344CB8AC3E}">
        <p14:creationId xmlns:p14="http://schemas.microsoft.com/office/powerpoint/2010/main" val="71783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AB8B-0002-4FE7-9744-ED393EA4E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8777A"/>
                </a:solidFill>
              </a:rPr>
              <a:t>Teach</a:t>
            </a:r>
          </a:p>
          <a:p>
            <a:pPr lvl="1"/>
            <a:r>
              <a:rPr lang="en-US" dirty="0">
                <a:solidFill>
                  <a:srgbClr val="78777A"/>
                </a:solidFill>
              </a:rPr>
              <a:t>Tell</a:t>
            </a:r>
          </a:p>
          <a:p>
            <a:pPr lvl="1"/>
            <a:r>
              <a:rPr lang="en-US" dirty="0">
                <a:solidFill>
                  <a:srgbClr val="78777A"/>
                </a:solidFill>
              </a:rPr>
              <a:t>Show</a:t>
            </a:r>
          </a:p>
          <a:p>
            <a:pPr lvl="1"/>
            <a:r>
              <a:rPr lang="en-US" dirty="0">
                <a:solidFill>
                  <a:srgbClr val="78777A"/>
                </a:solidFill>
              </a:rPr>
              <a:t>Watch them do it</a:t>
            </a:r>
          </a:p>
          <a:p>
            <a:r>
              <a:rPr lang="en-US" dirty="0">
                <a:solidFill>
                  <a:srgbClr val="78777A"/>
                </a:solidFill>
              </a:rPr>
              <a:t>Advocate</a:t>
            </a:r>
          </a:p>
          <a:p>
            <a:pPr lvl="1"/>
            <a:r>
              <a:rPr lang="en-US" dirty="0">
                <a:solidFill>
                  <a:srgbClr val="78777A"/>
                </a:solidFill>
              </a:rPr>
              <a:t>Mission</a:t>
            </a:r>
          </a:p>
          <a:p>
            <a:r>
              <a:rPr lang="en-US" dirty="0">
                <a:solidFill>
                  <a:srgbClr val="78777A"/>
                </a:solidFill>
              </a:rPr>
              <a:t>Cultivate</a:t>
            </a:r>
          </a:p>
          <a:p>
            <a:pPr lvl="1"/>
            <a:r>
              <a:rPr lang="en-US" dirty="0">
                <a:solidFill>
                  <a:srgbClr val="78777A"/>
                </a:solidFill>
              </a:rPr>
              <a:t>Leaders and Donors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31" y="1936702"/>
            <a:ext cx="5369269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8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Volunteers have needs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AB8B-0002-4FE7-9744-ED393EA4E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111111"/>
                </a:solidFill>
              </a:rPr>
              <a:t>Strong Leadership</a:t>
            </a:r>
          </a:p>
          <a:p>
            <a:r>
              <a:rPr lang="en-US" dirty="0">
                <a:solidFill>
                  <a:srgbClr val="111111"/>
                </a:solidFill>
              </a:rPr>
              <a:t>Positive Experience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Make it fun</a:t>
            </a:r>
          </a:p>
          <a:p>
            <a:r>
              <a:rPr lang="en-US" dirty="0">
                <a:solidFill>
                  <a:srgbClr val="111111"/>
                </a:solidFill>
              </a:rPr>
              <a:t>Meaningful Tasks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Even sweeping can be meaningful when properly presented</a:t>
            </a:r>
          </a:p>
          <a:p>
            <a:r>
              <a:rPr lang="en-US" dirty="0">
                <a:solidFill>
                  <a:srgbClr val="111111"/>
                </a:solidFill>
              </a:rPr>
              <a:t>Clear Goals</a:t>
            </a:r>
          </a:p>
          <a:p>
            <a:r>
              <a:rPr lang="en-US" dirty="0">
                <a:solidFill>
                  <a:srgbClr val="111111"/>
                </a:solidFill>
              </a:rPr>
              <a:t>Inclusion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4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meet the needs by: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AB8B-0002-4FE7-9744-ED393EA4E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48375" cy="4351338"/>
          </a:xfrm>
        </p:spPr>
        <p:txBody>
          <a:bodyPr/>
          <a:lstStyle/>
          <a:p>
            <a:r>
              <a:rPr lang="en-US" dirty="0">
                <a:solidFill>
                  <a:srgbClr val="78777A"/>
                </a:solidFill>
              </a:rPr>
              <a:t>Structure</a:t>
            </a:r>
          </a:p>
          <a:p>
            <a:pPr lvl="1"/>
            <a:r>
              <a:rPr lang="en-US" dirty="0">
                <a:solidFill>
                  <a:srgbClr val="78777A"/>
                </a:solidFill>
              </a:rPr>
              <a:t>Share the schedule</a:t>
            </a:r>
          </a:p>
          <a:p>
            <a:pPr lvl="2"/>
            <a:r>
              <a:rPr lang="en-US" dirty="0">
                <a:solidFill>
                  <a:srgbClr val="78777A"/>
                </a:solidFill>
              </a:rPr>
              <a:t>Have a list of tasks for the day on site</a:t>
            </a:r>
          </a:p>
          <a:p>
            <a:pPr lvl="1"/>
            <a:r>
              <a:rPr lang="en-US" dirty="0">
                <a:solidFill>
                  <a:srgbClr val="78777A"/>
                </a:solidFill>
              </a:rPr>
              <a:t>Checklists</a:t>
            </a:r>
          </a:p>
          <a:p>
            <a:pPr lvl="1"/>
            <a:r>
              <a:rPr lang="en-US" dirty="0">
                <a:solidFill>
                  <a:srgbClr val="78777A"/>
                </a:solidFill>
              </a:rPr>
              <a:t>Job descriptions</a:t>
            </a:r>
          </a:p>
          <a:p>
            <a:r>
              <a:rPr lang="en-US" dirty="0">
                <a:solidFill>
                  <a:srgbClr val="78777A"/>
                </a:solidFill>
              </a:rPr>
              <a:t>Empowerment</a:t>
            </a:r>
          </a:p>
          <a:p>
            <a:pPr lvl="1"/>
            <a:r>
              <a:rPr lang="en-US" dirty="0">
                <a:solidFill>
                  <a:srgbClr val="78777A"/>
                </a:solidFill>
              </a:rPr>
              <a:t>Share the blueprints</a:t>
            </a:r>
          </a:p>
          <a:p>
            <a:pPr lvl="1"/>
            <a:r>
              <a:rPr lang="en-US" dirty="0">
                <a:solidFill>
                  <a:srgbClr val="78777A"/>
                </a:solidFill>
              </a:rPr>
              <a:t>Share details</a:t>
            </a:r>
          </a:p>
          <a:p>
            <a:pPr lvl="1"/>
            <a:r>
              <a:rPr lang="en-US" dirty="0">
                <a:solidFill>
                  <a:srgbClr val="78777A"/>
                </a:solidFill>
              </a:rPr>
              <a:t>Encourage them to learn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942" y="2862263"/>
            <a:ext cx="4318756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6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Leaders</a:t>
            </a:r>
            <a:endParaRPr lang="en-US" dirty="0"/>
          </a:p>
        </p:txBody>
      </p:sp>
      <p:pic>
        <p:nvPicPr>
          <p:cNvPr id="4" name="Picture 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948656"/>
            <a:ext cx="19050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1948656"/>
            <a:ext cx="18954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2" y="4578349"/>
            <a:ext cx="23193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578349"/>
            <a:ext cx="27432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39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 These</a:t>
            </a:r>
            <a:endParaRPr lang="en-US" dirty="0"/>
          </a:p>
        </p:txBody>
      </p:sp>
      <p:pic>
        <p:nvPicPr>
          <p:cNvPr id="4" name="Picture 6" descr="carter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1500981"/>
            <a:ext cx="26003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58" y="1027905"/>
            <a:ext cx="2526227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georgew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6"/>
          <a:stretch>
            <a:fillRect/>
          </a:stretch>
        </p:blipFill>
        <p:spPr bwMode="auto">
          <a:xfrm>
            <a:off x="3954462" y="4085544"/>
            <a:ext cx="214153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50" y="3910125"/>
            <a:ext cx="256032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21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</a:t>
            </a:r>
            <a:endParaRPr lang="en-US" dirty="0"/>
          </a:p>
        </p:txBody>
      </p:sp>
      <p:pic>
        <p:nvPicPr>
          <p:cNvPr id="42" name="Content Placeholder 4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707" y="1690688"/>
            <a:ext cx="9326586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1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do this?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AB8B-0002-4FE7-9744-ED393EA4E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33925" cy="4351338"/>
          </a:xfrm>
        </p:spPr>
        <p:txBody>
          <a:bodyPr/>
          <a:lstStyle/>
          <a:p>
            <a:r>
              <a:rPr lang="en-US" dirty="0">
                <a:solidFill>
                  <a:srgbClr val="78777A"/>
                </a:solidFill>
              </a:rPr>
              <a:t>Identify</a:t>
            </a:r>
          </a:p>
          <a:p>
            <a:pPr lvl="1"/>
            <a:r>
              <a:rPr lang="en-US" dirty="0">
                <a:solidFill>
                  <a:srgbClr val="78777A"/>
                </a:solidFill>
              </a:rPr>
              <a:t>What do we look for?</a:t>
            </a:r>
          </a:p>
          <a:p>
            <a:r>
              <a:rPr lang="en-US" dirty="0">
                <a:solidFill>
                  <a:srgbClr val="78777A"/>
                </a:solidFill>
              </a:rPr>
              <a:t>Recruit</a:t>
            </a:r>
          </a:p>
          <a:p>
            <a:pPr lvl="1"/>
            <a:r>
              <a:rPr lang="en-US" dirty="0">
                <a:solidFill>
                  <a:srgbClr val="78777A"/>
                </a:solidFill>
              </a:rPr>
              <a:t>How do we ask?</a:t>
            </a:r>
          </a:p>
          <a:p>
            <a:r>
              <a:rPr lang="en-US" dirty="0">
                <a:solidFill>
                  <a:srgbClr val="78777A"/>
                </a:solidFill>
              </a:rPr>
              <a:t>Train</a:t>
            </a:r>
          </a:p>
          <a:p>
            <a:r>
              <a:rPr lang="en-US" dirty="0">
                <a:solidFill>
                  <a:srgbClr val="78777A"/>
                </a:solidFill>
              </a:rPr>
              <a:t>Retain</a:t>
            </a:r>
          </a:p>
          <a:p>
            <a:r>
              <a:rPr lang="en-US" dirty="0">
                <a:solidFill>
                  <a:srgbClr val="78777A"/>
                </a:solidFill>
              </a:rPr>
              <a:t>Reward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75" y="1604963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for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AB8B-0002-4FE7-9744-ED393EA4E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0" y="2016125"/>
            <a:ext cx="4972050" cy="4351338"/>
          </a:xfrm>
        </p:spPr>
        <p:txBody>
          <a:bodyPr/>
          <a:lstStyle/>
          <a:p>
            <a:r>
              <a:rPr lang="en-US" dirty="0">
                <a:solidFill>
                  <a:srgbClr val="111111"/>
                </a:solidFill>
              </a:rPr>
              <a:t>People Skills!!!!!!!!!!!!!</a:t>
            </a:r>
          </a:p>
          <a:p>
            <a:r>
              <a:rPr lang="en-US" dirty="0">
                <a:solidFill>
                  <a:srgbClr val="111111"/>
                </a:solidFill>
              </a:rPr>
              <a:t>Good Leaders –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Have high energy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Are organized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Inspire confidence in others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Make good decisions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Are prepared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Are able to delegate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105025"/>
            <a:ext cx="524256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Leaders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AB8B-0002-4FE7-9744-ED393EA4E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2325"/>
            <a:ext cx="53340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78777A"/>
                </a:solidFill>
              </a:rPr>
              <a:t>Are trained to know how to do a task</a:t>
            </a:r>
          </a:p>
          <a:p>
            <a:r>
              <a:rPr lang="en-US" dirty="0">
                <a:solidFill>
                  <a:srgbClr val="78777A"/>
                </a:solidFill>
              </a:rPr>
              <a:t>Can convey that knowledge to others</a:t>
            </a:r>
          </a:p>
          <a:p>
            <a:pPr lvl="1"/>
            <a:r>
              <a:rPr lang="en-US" dirty="0">
                <a:solidFill>
                  <a:srgbClr val="78777A"/>
                </a:solidFill>
              </a:rPr>
              <a:t>Clear &amp; Concise</a:t>
            </a:r>
          </a:p>
          <a:p>
            <a:r>
              <a:rPr lang="en-US" dirty="0">
                <a:solidFill>
                  <a:srgbClr val="78777A"/>
                </a:solidFill>
              </a:rPr>
              <a:t>Can identify individual and group skill levels</a:t>
            </a:r>
          </a:p>
          <a:p>
            <a:r>
              <a:rPr lang="en-US" dirty="0" smtClean="0">
                <a:solidFill>
                  <a:srgbClr val="78777A"/>
                </a:solidFill>
              </a:rPr>
              <a:t>Encourage </a:t>
            </a:r>
            <a:r>
              <a:rPr lang="en-US" dirty="0">
                <a:solidFill>
                  <a:srgbClr val="78777A"/>
                </a:solidFill>
              </a:rPr>
              <a:t>volunteers</a:t>
            </a:r>
          </a:p>
          <a:p>
            <a:r>
              <a:rPr lang="en-US" dirty="0" smtClean="0">
                <a:solidFill>
                  <a:srgbClr val="78777A"/>
                </a:solidFill>
              </a:rPr>
              <a:t>Are </a:t>
            </a:r>
            <a:r>
              <a:rPr lang="en-US" dirty="0">
                <a:solidFill>
                  <a:srgbClr val="78777A"/>
                </a:solidFill>
              </a:rPr>
              <a:t>prepared</a:t>
            </a:r>
          </a:p>
          <a:p>
            <a:r>
              <a:rPr lang="en-US" dirty="0" smtClean="0">
                <a:solidFill>
                  <a:srgbClr val="78777A"/>
                </a:solidFill>
              </a:rPr>
              <a:t>Make </a:t>
            </a:r>
            <a:r>
              <a:rPr lang="en-US" dirty="0">
                <a:solidFill>
                  <a:srgbClr val="78777A"/>
                </a:solidFill>
              </a:rPr>
              <a:t>it fun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00275"/>
            <a:ext cx="548683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7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D2762-4B66-48B9-AD4A-8FC0DC51AD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Construction Leadership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5A762E-222C-4CA0-8E51-8CEE244F38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On-Site Project Management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9976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AB8B-0002-4FE7-9744-ED393EA4E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0200" cy="4351338"/>
          </a:xfrm>
        </p:spPr>
        <p:txBody>
          <a:bodyPr/>
          <a:lstStyle/>
          <a:p>
            <a:r>
              <a:rPr lang="en-US" dirty="0">
                <a:solidFill>
                  <a:srgbClr val="111111"/>
                </a:solidFill>
              </a:rPr>
              <a:t>General Habitat Leadership 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Habitat 101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Volunteer Mgmt.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Safety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Quality</a:t>
            </a:r>
          </a:p>
          <a:p>
            <a:r>
              <a:rPr lang="en-US" dirty="0">
                <a:solidFill>
                  <a:srgbClr val="111111"/>
                </a:solidFill>
              </a:rPr>
              <a:t>Task Specific (Crew Leader)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Framing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Windows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Drywall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Empower &amp; Recognize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AB8B-0002-4FE7-9744-ED393EA4E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75" y="2562224"/>
            <a:ext cx="4981575" cy="3700463"/>
          </a:xfrm>
        </p:spPr>
        <p:txBody>
          <a:bodyPr/>
          <a:lstStyle/>
          <a:p>
            <a:r>
              <a:rPr lang="en-US" dirty="0">
                <a:solidFill>
                  <a:srgbClr val="78777A"/>
                </a:solidFill>
              </a:rPr>
              <a:t>Certificate</a:t>
            </a:r>
          </a:p>
          <a:p>
            <a:r>
              <a:rPr lang="en-US" dirty="0">
                <a:solidFill>
                  <a:srgbClr val="78777A"/>
                </a:solidFill>
              </a:rPr>
              <a:t>Group get-togethers</a:t>
            </a:r>
          </a:p>
          <a:p>
            <a:r>
              <a:rPr lang="en-US" dirty="0">
                <a:solidFill>
                  <a:srgbClr val="78777A"/>
                </a:solidFill>
              </a:rPr>
              <a:t>Special hat or t-shirt</a:t>
            </a:r>
          </a:p>
          <a:p>
            <a:r>
              <a:rPr lang="en-US" dirty="0">
                <a:solidFill>
                  <a:srgbClr val="78777A"/>
                </a:solidFill>
              </a:rPr>
              <a:t>Awards for achievements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2513647"/>
            <a:ext cx="5633798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0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8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57425"/>
            <a:ext cx="10515600" cy="3919538"/>
          </a:xfrm>
        </p:spPr>
        <p:txBody>
          <a:bodyPr/>
          <a:lstStyle/>
          <a:p>
            <a:r>
              <a:rPr lang="en-US" dirty="0"/>
              <a:t>Always thank volunteers as they leave</a:t>
            </a:r>
          </a:p>
          <a:p>
            <a:r>
              <a:rPr lang="en-US" dirty="0"/>
              <a:t>Try to keep communication after they volunteer</a:t>
            </a:r>
          </a:p>
          <a:p>
            <a:pPr lvl="1"/>
            <a:r>
              <a:rPr lang="en-US" dirty="0"/>
              <a:t>Weekly emails showing progress</a:t>
            </a:r>
          </a:p>
          <a:p>
            <a:r>
              <a:rPr lang="en-US" dirty="0"/>
              <a:t>Have yearly volunteer appreciation events</a:t>
            </a:r>
          </a:p>
          <a:p>
            <a:r>
              <a:rPr lang="en-US" dirty="0"/>
              <a:t>Make them advocates for affordable housing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3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Leaders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4549"/>
            <a:ext cx="10515600" cy="4062413"/>
          </a:xfrm>
        </p:spPr>
        <p:txBody>
          <a:bodyPr/>
          <a:lstStyle/>
          <a:p>
            <a:r>
              <a:rPr lang="en-US" dirty="0">
                <a:solidFill>
                  <a:srgbClr val="111111"/>
                </a:solidFill>
              </a:rPr>
              <a:t>Use Structure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Schedules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Checklists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Budgets</a:t>
            </a:r>
          </a:p>
          <a:p>
            <a:r>
              <a:rPr lang="en-US" dirty="0">
                <a:solidFill>
                  <a:srgbClr val="111111"/>
                </a:solidFill>
              </a:rPr>
              <a:t>Spend the time to help them develop</a:t>
            </a:r>
          </a:p>
          <a:p>
            <a:r>
              <a:rPr lang="en-US" dirty="0">
                <a:solidFill>
                  <a:srgbClr val="111111"/>
                </a:solidFill>
              </a:rPr>
              <a:t>Preach the mission and Vision of Habitat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38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19375"/>
            <a:ext cx="10515600" cy="3557588"/>
          </a:xfrm>
        </p:spPr>
        <p:txBody>
          <a:bodyPr/>
          <a:lstStyle/>
          <a:p>
            <a:r>
              <a:rPr lang="en-US" dirty="0"/>
              <a:t>Volunteer Management Basics Certificate Training (VMCT)</a:t>
            </a:r>
          </a:p>
          <a:p>
            <a:r>
              <a:rPr lang="en-US" dirty="0"/>
              <a:t>Volunteer Management Job Descriptions</a:t>
            </a:r>
          </a:p>
          <a:p>
            <a:r>
              <a:rPr lang="en-US" dirty="0"/>
              <a:t>Motivating and Recognizing Volunteers</a:t>
            </a:r>
          </a:p>
          <a:p>
            <a:r>
              <a:rPr lang="en-US" dirty="0">
                <a:solidFill>
                  <a:srgbClr val="111111"/>
                </a:solidFill>
              </a:rPr>
              <a:t>All these are on the new </a:t>
            </a:r>
            <a:r>
              <a:rPr lang="en-US" dirty="0" err="1">
                <a:solidFill>
                  <a:srgbClr val="111111"/>
                </a:solidFill>
              </a:rPr>
              <a:t>My.Habitat</a:t>
            </a:r>
            <a:endParaRPr lang="en-US" dirty="0">
              <a:solidFill>
                <a:srgbClr val="11111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07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  <a:endParaRPr lang="en-US" dirty="0"/>
          </a:p>
        </p:txBody>
      </p:sp>
      <p:pic>
        <p:nvPicPr>
          <p:cNvPr id="4" name="Picture 2" descr="C:\Users\MiWelch\AppData\Local\Microsoft\Windows\Temporary Internet Files\Content.IE5\94S0YAEK\MC900434411[1].wm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53" y="1954319"/>
            <a:ext cx="3014842" cy="338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96153" y="5768459"/>
            <a:ext cx="3585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Mike Welch – </a:t>
            </a:r>
            <a:r>
              <a:rPr lang="en-US" dirty="0">
                <a:hlinkClick r:id="rId3"/>
              </a:rPr>
              <a:t>miwelch@habitat.org</a:t>
            </a:r>
            <a:r>
              <a:rPr 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90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FE12E4-80B6-4FA3-AF2D-ED344CC8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Everyone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0992E0-DE04-4CB6-B0CA-4B4C2215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9322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dirty="0" smtClean="0"/>
              <a:t>On a Habitat build site deserves a fun, safe and rewarding time.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78" y="1825625"/>
            <a:ext cx="5272454" cy="395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4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FE12E4-80B6-4FA3-AF2D-ED344CC8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0992E0-DE04-4CB6-B0CA-4B4C2215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80785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11111"/>
                </a:solidFill>
              </a:rPr>
              <a:t>How long have you been leading Habitat job sites?</a:t>
            </a:r>
          </a:p>
          <a:p>
            <a:r>
              <a:rPr lang="en-US" dirty="0">
                <a:solidFill>
                  <a:srgbClr val="111111"/>
                </a:solidFill>
              </a:rPr>
              <a:t>What is your biggest challenge?</a:t>
            </a:r>
          </a:p>
          <a:p>
            <a:r>
              <a:rPr lang="en-US" dirty="0">
                <a:solidFill>
                  <a:srgbClr val="111111"/>
                </a:solidFill>
              </a:rPr>
              <a:t>Do you usually get the right number and skill of volunteers?</a:t>
            </a:r>
          </a:p>
          <a:p>
            <a:r>
              <a:rPr lang="en-US" dirty="0">
                <a:solidFill>
                  <a:srgbClr val="111111"/>
                </a:solidFill>
              </a:rPr>
              <a:t>I know! I did it for 10 years!</a:t>
            </a:r>
          </a:p>
          <a:p>
            <a:r>
              <a:rPr lang="en-US" dirty="0">
                <a:solidFill>
                  <a:srgbClr val="111111"/>
                </a:solidFill>
              </a:rPr>
              <a:t>What would you most like to learn today?</a:t>
            </a:r>
          </a:p>
          <a:p>
            <a:pPr marL="0" indent="0">
              <a:buNone/>
            </a:pPr>
            <a:endParaRPr lang="en-US" dirty="0">
              <a:solidFill>
                <a:srgbClr val="111111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06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FE12E4-80B6-4FA3-AF2D-ED344CC8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0992E0-DE04-4CB6-B0CA-4B4C2215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2679"/>
            <a:ext cx="439322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Schedule</a:t>
            </a:r>
          </a:p>
          <a:p>
            <a:r>
              <a:rPr lang="en-US" dirty="0"/>
              <a:t>Tasks</a:t>
            </a:r>
          </a:p>
          <a:p>
            <a:pPr lvl="1"/>
            <a:r>
              <a:rPr lang="en-US" dirty="0"/>
              <a:t>Breakdown of tasks</a:t>
            </a:r>
          </a:p>
          <a:p>
            <a:pPr lvl="2"/>
            <a:r>
              <a:rPr lang="en-US" dirty="0"/>
              <a:t>Contingency tasks</a:t>
            </a:r>
          </a:p>
          <a:p>
            <a:r>
              <a:rPr lang="en-US" dirty="0"/>
              <a:t>Volunteers</a:t>
            </a:r>
          </a:p>
          <a:p>
            <a:pPr lvl="1"/>
            <a:r>
              <a:rPr lang="en-US" dirty="0"/>
              <a:t>Desired</a:t>
            </a:r>
          </a:p>
          <a:p>
            <a:pPr lvl="2"/>
            <a:r>
              <a:rPr lang="en-US" dirty="0"/>
              <a:t>Needed</a:t>
            </a:r>
          </a:p>
          <a:p>
            <a:r>
              <a:rPr lang="en-US" dirty="0"/>
              <a:t>Materials</a:t>
            </a:r>
          </a:p>
          <a:p>
            <a:r>
              <a:rPr lang="en-US" dirty="0"/>
              <a:t>Tools</a:t>
            </a:r>
          </a:p>
          <a:p>
            <a:pPr marL="0" indent="0">
              <a:lnSpc>
                <a:spcPct val="170000"/>
              </a:lnSpc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t="20285" r="6781" b="17893"/>
          <a:stretch/>
        </p:blipFill>
        <p:spPr>
          <a:xfrm>
            <a:off x="5882055" y="1992679"/>
            <a:ext cx="6171450" cy="32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Volunteers are our Guests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AB8B-0002-4FE7-9744-ED393EA4E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847" y="2027848"/>
            <a:ext cx="5166946" cy="4351338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Like Dinner Guests</a:t>
            </a:r>
          </a:p>
          <a:p>
            <a:pPr marL="742950" lvl="1" indent="-28575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Set the table</a:t>
            </a:r>
          </a:p>
          <a:p>
            <a:pPr marL="1200150" lvl="2" indent="-28575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Planned activity</a:t>
            </a:r>
          </a:p>
          <a:p>
            <a:pPr marL="1200150" lvl="2" indent="-28575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Materials</a:t>
            </a:r>
          </a:p>
          <a:p>
            <a:pPr marL="1200150" lvl="2" indent="-28575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Tools</a:t>
            </a:r>
          </a:p>
          <a:p>
            <a:pPr marL="1200150" lvl="2" indent="-28575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PPE</a:t>
            </a:r>
          </a:p>
          <a:p>
            <a:pPr marL="1200150" lvl="2" indent="-28575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Leadership</a:t>
            </a:r>
          </a:p>
          <a:p>
            <a:pPr marL="285750" indent="-285750"/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Habitat is Grassroots</a:t>
            </a:r>
          </a:p>
          <a:p>
            <a:pPr marL="742950" lvl="1" indent="-28575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Relationships</a:t>
            </a:r>
          </a:p>
          <a:p>
            <a:pPr marL="742950" lvl="1" indent="-28575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Families</a:t>
            </a:r>
          </a:p>
          <a:p>
            <a:pPr marL="742950" lvl="1" indent="-28575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Funding</a:t>
            </a:r>
          </a:p>
          <a:p>
            <a:pPr marL="742950" lvl="1" indent="-285750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More Volunteers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861021"/>
            <a:ext cx="382172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0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with an Organized Site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AB8B-0002-4FE7-9744-ED393EA4E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19700" cy="4351338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Manned sign-in tent</a:t>
            </a: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sz="2800" dirty="0"/>
              <a:t>- First-aid</a:t>
            </a:r>
          </a:p>
          <a:p>
            <a:pPr>
              <a:buNone/>
            </a:pPr>
            <a:r>
              <a:rPr lang="en-US" altLang="en-US" sz="2800" dirty="0"/>
              <a:t>	- Water &amp; break area</a:t>
            </a:r>
          </a:p>
          <a:p>
            <a:r>
              <a:rPr lang="en-US" altLang="en-US" dirty="0"/>
              <a:t>Tools trailer</a:t>
            </a:r>
          </a:p>
          <a:p>
            <a:r>
              <a:rPr lang="en-US" altLang="en-US" dirty="0"/>
              <a:t>Materials</a:t>
            </a:r>
          </a:p>
          <a:p>
            <a:r>
              <a:rPr lang="en-US" altLang="en-US" dirty="0"/>
              <a:t>Trash and Recycling</a:t>
            </a:r>
          </a:p>
          <a:p>
            <a:r>
              <a:rPr lang="en-US" altLang="en-US" dirty="0"/>
              <a:t>Lunch Area</a:t>
            </a:r>
          </a:p>
          <a:p>
            <a:r>
              <a:rPr lang="en-US" altLang="en-US" dirty="0"/>
              <a:t>Parking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r="14285" b="13651"/>
          <a:stretch>
            <a:fillRect/>
          </a:stretch>
        </p:blipFill>
        <p:spPr bwMode="auto">
          <a:xfrm>
            <a:off x="6743161" y="1923202"/>
            <a:ext cx="3827960" cy="356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4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Site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1AB8B-0002-4FE7-9744-ED393EA4E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111111"/>
                </a:solidFill>
              </a:rPr>
              <a:t>Begins with: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Sign in &amp; waivers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 Introductions</a:t>
            </a:r>
          </a:p>
          <a:p>
            <a:pPr lvl="1"/>
            <a:r>
              <a:rPr lang="en-US" b="1" dirty="0">
                <a:solidFill>
                  <a:srgbClr val="111111"/>
                </a:solidFill>
              </a:rPr>
              <a:t>PRAYER</a:t>
            </a:r>
          </a:p>
          <a:p>
            <a:r>
              <a:rPr lang="en-US" dirty="0">
                <a:solidFill>
                  <a:srgbClr val="111111"/>
                </a:solidFill>
              </a:rPr>
              <a:t>Followed by:</a:t>
            </a:r>
          </a:p>
          <a:p>
            <a:pPr lvl="1"/>
            <a:r>
              <a:rPr lang="en-US" dirty="0">
                <a:solidFill>
                  <a:srgbClr val="111111"/>
                </a:solidFill>
              </a:rPr>
              <a:t>Overview of the day’s tasks</a:t>
            </a:r>
          </a:p>
          <a:p>
            <a:pPr lvl="2"/>
            <a:r>
              <a:rPr lang="en-US" dirty="0">
                <a:solidFill>
                  <a:srgbClr val="111111"/>
                </a:solidFill>
              </a:rPr>
              <a:t>Communicate expectations and hopes</a:t>
            </a:r>
          </a:p>
          <a:p>
            <a:pPr lvl="2"/>
            <a:r>
              <a:rPr lang="en-US" dirty="0">
                <a:solidFill>
                  <a:srgbClr val="111111"/>
                </a:solidFill>
              </a:rPr>
              <a:t>Ask if anyone is unable to do certain tasks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747554"/>
            <a:ext cx="562356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4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43A1-584E-485D-B411-006259A2C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36159"/>
            <a:ext cx="4581525" cy="3054119"/>
          </a:xfrm>
        </p:spPr>
      </p:pic>
      <p:sp>
        <p:nvSpPr>
          <p:cNvPr id="5" name="Rectangle 4"/>
          <p:cNvSpPr/>
          <p:nvPr/>
        </p:nvSpPr>
        <p:spPr>
          <a:xfrm>
            <a:off x="6877050" y="2636159"/>
            <a:ext cx="44005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8777A"/>
                </a:solidFill>
              </a:rPr>
              <a:t>General Safety Talk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8777A"/>
                </a:solidFill>
              </a:rPr>
              <a:t>Site Safety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8777A"/>
                </a:solidFill>
              </a:rPr>
              <a:t>Everyone is responsible for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8777A"/>
                </a:solidFill>
              </a:rPr>
              <a:t>Break into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8777A"/>
                </a:solidFill>
              </a:rPr>
              <a:t>Task Specific Safety Talk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8777A"/>
                </a:solidFill>
              </a:rPr>
              <a:t>Ladders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8777A"/>
                </a:solidFill>
              </a:rPr>
              <a:t>Lifting etc.</a:t>
            </a:r>
            <a:endParaRPr lang="en-US" sz="2800" dirty="0">
              <a:solidFill>
                <a:srgbClr val="7877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1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441</Words>
  <Application>Microsoft Office PowerPoint</Application>
  <PresentationFormat>Widescreen</PresentationFormat>
  <Paragraphs>151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Office Theme</vt:lpstr>
      <vt:lpstr>PowerPoint Presentation</vt:lpstr>
      <vt:lpstr>Construction Leadership</vt:lpstr>
      <vt:lpstr>Everyone</vt:lpstr>
      <vt:lpstr>Experience</vt:lpstr>
      <vt:lpstr>Planning</vt:lpstr>
      <vt:lpstr>Volunteers are our Guests</vt:lpstr>
      <vt:lpstr>Start with an Organized Site</vt:lpstr>
      <vt:lpstr>On Site</vt:lpstr>
      <vt:lpstr>Safety</vt:lpstr>
      <vt:lpstr>Then</vt:lpstr>
      <vt:lpstr>LEAD</vt:lpstr>
      <vt:lpstr>Volunteers have needs</vt:lpstr>
      <vt:lpstr>We meet the needs by:</vt:lpstr>
      <vt:lpstr>Find Leaders</vt:lpstr>
      <vt:lpstr>Like These</vt:lpstr>
      <vt:lpstr>Structure</vt:lpstr>
      <vt:lpstr>How do we do this?</vt:lpstr>
      <vt:lpstr>Look for</vt:lpstr>
      <vt:lpstr>Good Leaders</vt:lpstr>
      <vt:lpstr>Training</vt:lpstr>
      <vt:lpstr>Empower &amp; Recognize</vt:lpstr>
      <vt:lpstr>Best Practices</vt:lpstr>
      <vt:lpstr>Volunteers</vt:lpstr>
      <vt:lpstr>Potential Leaders</vt:lpstr>
      <vt:lpstr>Resources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rick@paulgregorymedia.com</dc:creator>
  <cp:lastModifiedBy>Mike Welch</cp:lastModifiedBy>
  <cp:revision>39</cp:revision>
  <dcterms:created xsi:type="dcterms:W3CDTF">2019-10-14T17:31:33Z</dcterms:created>
  <dcterms:modified xsi:type="dcterms:W3CDTF">2019-11-04T21:20:44Z</dcterms:modified>
</cp:coreProperties>
</file>