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9"/>
  </p:handoutMasterIdLst>
  <p:sldIdLst>
    <p:sldId id="263" r:id="rId2"/>
    <p:sldId id="264" r:id="rId3"/>
    <p:sldId id="265" r:id="rId4"/>
    <p:sldId id="268" r:id="rId5"/>
    <p:sldId id="267" r:id="rId6"/>
    <p:sldId id="266" r:id="rId7"/>
    <p:sldId id="277" r:id="rId8"/>
    <p:sldId id="278" r:id="rId9"/>
    <p:sldId id="279" r:id="rId10"/>
    <p:sldId id="270" r:id="rId11"/>
    <p:sldId id="271" r:id="rId12"/>
    <p:sldId id="272" r:id="rId13"/>
    <p:sldId id="274" r:id="rId14"/>
    <p:sldId id="275" r:id="rId15"/>
    <p:sldId id="276" r:id="rId16"/>
    <p:sldId id="280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D7"/>
    <a:srgbClr val="F6F6F6"/>
    <a:srgbClr val="000000"/>
    <a:srgbClr val="C4D600"/>
    <a:srgbClr val="A434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55" autoAdjust="0"/>
    <p:restoredTop sz="94694"/>
  </p:normalViewPr>
  <p:slideViewPr>
    <p:cSldViewPr snapToGrid="0" snapToObjects="1" showGuides="1">
      <p:cViewPr>
        <p:scale>
          <a:sx n="88" d="100"/>
          <a:sy n="88" d="100"/>
        </p:scale>
        <p:origin x="-331" y="10"/>
      </p:cViewPr>
      <p:guideLst>
        <p:guide orient="horz" pos="2160"/>
        <p:guide pos="28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6" d="100"/>
          <a:sy n="116" d="100"/>
        </p:scale>
        <p:origin x="328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5C333C61-5342-43EF-973B-D85C1CEC4D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98AE670-C893-4301-8F04-BEAD8C61428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68E5E-2EBE-4287-A8B6-F8E2FAA84EBA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1C98BA6-C22B-4CFE-8D17-013BF689421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9F79B61-5D7F-4D86-8535-2C988523B6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0A99C-0558-4723-8BB5-44F95A0C7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945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B67142-CF3D-A641-B5A2-14E9939DC0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06587"/>
          </a:xfrm>
        </p:spPr>
        <p:txBody>
          <a:bodyPr anchor="b"/>
          <a:lstStyle>
            <a:lvl1pPr algn="ctr">
              <a:defRPr sz="6000">
                <a:solidFill>
                  <a:srgbClr val="00AFD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19300FC-DE8C-3643-A2B2-4DFE46E75A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65038"/>
            <a:ext cx="9144000" cy="1259338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C4E83A4-93F0-D74E-8AD8-A85C02678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AB2D4-F14C-B649-8A04-AD4434C000C9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3EBA3D-965F-1D48-941D-45F0C5AED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20EE127-D734-764D-896C-11320B987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D641-74E7-6E43-8C78-854D4BD0EA0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9E6D25CC-39C9-44E7-964C-379B516112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29695"/>
          <a:stretch/>
        </p:blipFill>
        <p:spPr>
          <a:xfrm>
            <a:off x="4799556" y="4353493"/>
            <a:ext cx="2753770" cy="199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2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AB99D76-64C9-E644-AA4C-8F352B957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AB2D4-F14C-B649-8A04-AD4434C000C9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17A7AF0-9614-3E43-9971-9EE59BECB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486211F-91A3-1F48-AD10-7332BC0A9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D641-74E7-6E43-8C78-854D4BD0E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1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0B81C89-1FA4-4BD9-B675-99ECDD608C2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B67142-CF3D-A641-B5A2-14E9939DC0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06587"/>
          </a:xfrm>
        </p:spPr>
        <p:txBody>
          <a:bodyPr anchor="b"/>
          <a:lstStyle>
            <a:lvl1pPr algn="ctr">
              <a:defRPr sz="6000">
                <a:solidFill>
                  <a:srgbClr val="00AFD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19300FC-DE8C-3643-A2B2-4DFE46E75A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65038"/>
            <a:ext cx="9144000" cy="125933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C4E83A4-93F0-D74E-8AD8-A85C02678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2B4AB2D4-F14C-B649-8A04-AD4434C000C9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3EBA3D-965F-1D48-941D-45F0C5AED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20EE127-D734-764D-896C-11320B987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9666D641-74E7-6E43-8C78-854D4BD0EA0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9E6D25CC-39C9-44E7-964C-379B516112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29695"/>
          <a:stretch/>
        </p:blipFill>
        <p:spPr>
          <a:xfrm>
            <a:off x="4799556" y="4353493"/>
            <a:ext cx="2753770" cy="199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908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0A46F96C-90F0-4EFF-BA24-DA509F98BDD9}"/>
              </a:ext>
            </a:extLst>
          </p:cNvPr>
          <p:cNvGrpSpPr/>
          <p:nvPr userDrawn="1"/>
        </p:nvGrpSpPr>
        <p:grpSpPr>
          <a:xfrm>
            <a:off x="0" y="0"/>
            <a:ext cx="12538552" cy="7223125"/>
            <a:chOff x="0" y="0"/>
            <a:chExt cx="12538552" cy="7223125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92146B50-690B-4461-BC95-E44A11AE02B9}"/>
                </a:ext>
              </a:extLst>
            </p:cNvPr>
            <p:cNvGrpSpPr/>
            <p:nvPr userDrawn="1"/>
          </p:nvGrpSpPr>
          <p:grpSpPr>
            <a:xfrm>
              <a:off x="0" y="0"/>
              <a:ext cx="12538552" cy="7223125"/>
              <a:chOff x="0" y="0"/>
              <a:chExt cx="12538552" cy="7223125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979F31F2-1BF4-4347-860D-171C3C543B37}"/>
                  </a:ext>
                </a:extLst>
              </p:cNvPr>
              <p:cNvSpPr/>
              <p:nvPr userDrawn="1"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xmlns="" id="{47AF235A-9A2B-494F-8DFB-6F810863847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6492435" y="989212"/>
                <a:ext cx="6046117" cy="6233913"/>
              </a:xfrm>
              <a:prstGeom prst="rect">
                <a:avLst/>
              </a:prstGeom>
            </p:spPr>
          </p:pic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86BFCDA0-A2F2-4DD9-902A-FCB1915D659A}"/>
                </a:ext>
              </a:extLst>
            </p:cNvPr>
            <p:cNvSpPr/>
            <p:nvPr userDrawn="1"/>
          </p:nvSpPr>
          <p:spPr>
            <a:xfrm>
              <a:off x="6248400" y="219075"/>
              <a:ext cx="6046117" cy="6753225"/>
            </a:xfrm>
            <a:prstGeom prst="rect">
              <a:avLst/>
            </a:prstGeom>
            <a:solidFill>
              <a:srgbClr val="000000">
                <a:alpha val="34118"/>
              </a:srgb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17B5CA-02E2-694E-9357-A8D311C5B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AFD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6547F2-6F5D-9A4C-878F-561C8C304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BF89995-D31D-B944-81CD-46B172229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2B4AB2D4-F14C-B649-8A04-AD4434C000C9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C67C40-F479-154B-B1F7-A7A998552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9846AA-01D9-0141-B636-20ACF5ED5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9666D641-74E7-6E43-8C78-854D4BD0E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185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2BB307A-C93B-4D3D-9933-192E571DD077}"/>
              </a:ext>
            </a:extLst>
          </p:cNvPr>
          <p:cNvGrpSpPr/>
          <p:nvPr userDrawn="1"/>
        </p:nvGrpSpPr>
        <p:grpSpPr>
          <a:xfrm>
            <a:off x="0" y="0"/>
            <a:ext cx="12538552" cy="7223125"/>
            <a:chOff x="0" y="0"/>
            <a:chExt cx="12538552" cy="722312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205A5311-273D-4CFA-B21B-792C8D1B472B}"/>
                </a:ext>
              </a:extLst>
            </p:cNvPr>
            <p:cNvGrpSpPr/>
            <p:nvPr userDrawn="1"/>
          </p:nvGrpSpPr>
          <p:grpSpPr>
            <a:xfrm>
              <a:off x="0" y="0"/>
              <a:ext cx="12538552" cy="7223125"/>
              <a:chOff x="0" y="0"/>
              <a:chExt cx="12538552" cy="7223125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6E4C7BC4-6A8E-4B97-B622-E2DE881E380D}"/>
                  </a:ext>
                </a:extLst>
              </p:cNvPr>
              <p:cNvSpPr/>
              <p:nvPr userDrawn="1"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xmlns="" id="{F13AB3FD-3E21-4BBA-9F1A-A1905503A72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6492435" y="989212"/>
                <a:ext cx="6046117" cy="6233913"/>
              </a:xfrm>
              <a:prstGeom prst="rect">
                <a:avLst/>
              </a:prstGeom>
            </p:spPr>
          </p:pic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91254BDD-5114-41CB-B0E8-C2EFAD5EC29E}"/>
                </a:ext>
              </a:extLst>
            </p:cNvPr>
            <p:cNvSpPr/>
            <p:nvPr userDrawn="1"/>
          </p:nvSpPr>
          <p:spPr>
            <a:xfrm>
              <a:off x="6248400" y="219075"/>
              <a:ext cx="6046117" cy="6753225"/>
            </a:xfrm>
            <a:prstGeom prst="rect">
              <a:avLst/>
            </a:prstGeom>
            <a:solidFill>
              <a:srgbClr val="000000">
                <a:alpha val="34118"/>
              </a:srgb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287DDB-1B42-5F44-994E-58CC39652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AFD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1EFC2D3-BD15-784F-B44B-A8D4675DE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B6A24A-BE72-6241-97D4-40DC45F5E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B4AB2D4-F14C-B649-8A04-AD4434C000C9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EDCFC9-A69F-6B4A-A4A2-4A4ED54F3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93BCD5-EE33-A842-B134-5F8F65A68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666D641-74E7-6E43-8C78-854D4BD0E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958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F1EB77CD-7A32-4601-93B4-A617A9F2DA48}"/>
              </a:ext>
            </a:extLst>
          </p:cNvPr>
          <p:cNvGrpSpPr/>
          <p:nvPr userDrawn="1"/>
        </p:nvGrpSpPr>
        <p:grpSpPr>
          <a:xfrm>
            <a:off x="0" y="0"/>
            <a:ext cx="12538552" cy="7223125"/>
            <a:chOff x="0" y="0"/>
            <a:chExt cx="12538552" cy="722312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418864D0-6228-4D68-BFDC-EF68E9224BD9}"/>
                </a:ext>
              </a:extLst>
            </p:cNvPr>
            <p:cNvGrpSpPr/>
            <p:nvPr userDrawn="1"/>
          </p:nvGrpSpPr>
          <p:grpSpPr>
            <a:xfrm>
              <a:off x="0" y="0"/>
              <a:ext cx="12538552" cy="7223125"/>
              <a:chOff x="0" y="0"/>
              <a:chExt cx="12538552" cy="7223125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6AD0E813-368D-48A9-B30B-954536D6520E}"/>
                  </a:ext>
                </a:extLst>
              </p:cNvPr>
              <p:cNvSpPr/>
              <p:nvPr userDrawn="1"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xmlns="" id="{8D735E3B-44FF-46AB-BB34-3DDCA7ADB05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6492435" y="989212"/>
                <a:ext cx="6046117" cy="6233913"/>
              </a:xfrm>
              <a:prstGeom prst="rect">
                <a:avLst/>
              </a:prstGeom>
            </p:spPr>
          </p:pic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03CC46F7-1876-43CB-9687-C27F2BA4AD2A}"/>
                </a:ext>
              </a:extLst>
            </p:cNvPr>
            <p:cNvSpPr/>
            <p:nvPr userDrawn="1"/>
          </p:nvSpPr>
          <p:spPr>
            <a:xfrm>
              <a:off x="6248400" y="219075"/>
              <a:ext cx="6046117" cy="6753225"/>
            </a:xfrm>
            <a:prstGeom prst="rect">
              <a:avLst/>
            </a:prstGeom>
            <a:solidFill>
              <a:srgbClr val="000000">
                <a:alpha val="34118"/>
              </a:srgb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719F2C-359E-2C40-A452-372FBD219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AFD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5FD3F5-D7BE-D44B-B4E6-AB9894E54A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C4D600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1749C65-8217-BD4A-A008-7FA2704D99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C4D600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DFE03AD-8D1A-3F4F-8727-1AA892D77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AB2D4-F14C-B649-8A04-AD4434C000C9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3F7CD42-5C67-D244-9B51-2DEA63B7C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3488D13-90F1-E34D-8050-EDDCF0E93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D641-74E7-6E43-8C78-854D4BD0E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11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5B970864-2E25-4C1E-9CA1-FE34F94BAADD}"/>
              </a:ext>
            </a:extLst>
          </p:cNvPr>
          <p:cNvGrpSpPr/>
          <p:nvPr userDrawn="1"/>
        </p:nvGrpSpPr>
        <p:grpSpPr>
          <a:xfrm>
            <a:off x="0" y="0"/>
            <a:ext cx="12538552" cy="7223125"/>
            <a:chOff x="0" y="0"/>
            <a:chExt cx="12538552" cy="722312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74FF6228-F595-4332-A137-0D59673C5F2F}"/>
                </a:ext>
              </a:extLst>
            </p:cNvPr>
            <p:cNvGrpSpPr/>
            <p:nvPr userDrawn="1"/>
          </p:nvGrpSpPr>
          <p:grpSpPr>
            <a:xfrm>
              <a:off x="0" y="0"/>
              <a:ext cx="12538552" cy="7223125"/>
              <a:chOff x="0" y="0"/>
              <a:chExt cx="12538552" cy="7223125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17544495-43B7-4043-947B-B0A6F9EB830E}"/>
                  </a:ext>
                </a:extLst>
              </p:cNvPr>
              <p:cNvSpPr/>
              <p:nvPr userDrawn="1"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xmlns="" id="{DEF751F9-23D9-4F22-B5DF-CF799A9D300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6492435" y="989212"/>
                <a:ext cx="6046117" cy="6233913"/>
              </a:xfrm>
              <a:prstGeom prst="rect">
                <a:avLst/>
              </a:prstGeom>
            </p:spPr>
          </p:pic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C0C06A5-693E-400B-8990-4B1E44249052}"/>
                </a:ext>
              </a:extLst>
            </p:cNvPr>
            <p:cNvSpPr/>
            <p:nvPr userDrawn="1"/>
          </p:nvSpPr>
          <p:spPr>
            <a:xfrm>
              <a:off x="6248400" y="219075"/>
              <a:ext cx="6046117" cy="6753225"/>
            </a:xfrm>
            <a:prstGeom prst="rect">
              <a:avLst/>
            </a:prstGeom>
            <a:solidFill>
              <a:srgbClr val="000000">
                <a:alpha val="34118"/>
              </a:srgb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549FA9-55E2-9140-9DAE-AA7CEF56B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AFD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8A80CDB-087D-A544-A942-1562E48CA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A4343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50D043C-82AB-4148-ABCF-BD2838D26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658C78F-7622-DD43-94BA-84597BB8B6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A4343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303C7D1-927B-6746-BCF0-1565D3384A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F199C46-E441-D44F-AD43-B587A08E6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AB2D4-F14C-B649-8A04-AD4434C000C9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3782442-4143-4B42-8B93-A0B3FB009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4C2856C-37EA-D047-9EEC-2387125D0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D641-74E7-6E43-8C78-854D4BD0E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6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805A08D2-F945-41B0-B947-73A23C552E3C}"/>
              </a:ext>
            </a:extLst>
          </p:cNvPr>
          <p:cNvGrpSpPr/>
          <p:nvPr userDrawn="1"/>
        </p:nvGrpSpPr>
        <p:grpSpPr>
          <a:xfrm>
            <a:off x="0" y="0"/>
            <a:ext cx="12538552" cy="7223125"/>
            <a:chOff x="0" y="0"/>
            <a:chExt cx="12538552" cy="722312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655F239F-C930-49D2-85F7-346DF89B8DB5}"/>
                </a:ext>
              </a:extLst>
            </p:cNvPr>
            <p:cNvGrpSpPr/>
            <p:nvPr userDrawn="1"/>
          </p:nvGrpSpPr>
          <p:grpSpPr>
            <a:xfrm>
              <a:off x="0" y="0"/>
              <a:ext cx="12538552" cy="7223125"/>
              <a:chOff x="0" y="0"/>
              <a:chExt cx="12538552" cy="7223125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34C753FF-7BFA-499C-BF37-2682C4F68590}"/>
                  </a:ext>
                </a:extLst>
              </p:cNvPr>
              <p:cNvSpPr/>
              <p:nvPr userDrawn="1"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xmlns="" id="{59867ABA-D77D-45EC-996B-A61C18225E6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6492435" y="989212"/>
                <a:ext cx="6046117" cy="6233913"/>
              </a:xfrm>
              <a:prstGeom prst="rect">
                <a:avLst/>
              </a:prstGeom>
            </p:spPr>
          </p:pic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E6C61FC-D126-448F-B0E4-3341C8C1D28B}"/>
                </a:ext>
              </a:extLst>
            </p:cNvPr>
            <p:cNvSpPr/>
            <p:nvPr userDrawn="1"/>
          </p:nvSpPr>
          <p:spPr>
            <a:xfrm>
              <a:off x="6248400" y="219075"/>
              <a:ext cx="6046117" cy="6753225"/>
            </a:xfrm>
            <a:prstGeom prst="rect">
              <a:avLst/>
            </a:prstGeom>
            <a:solidFill>
              <a:srgbClr val="000000">
                <a:alpha val="34118"/>
              </a:srgb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8D6603-DBB4-4744-92AF-A05DCE1E4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AFD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B1CFA74-3CB5-7B46-8E65-194B26855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AB2D4-F14C-B649-8A04-AD4434C000C9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3435F25-E1F3-3049-8F7C-3CB7926EC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1F3F22C-21C3-044E-B6FC-72B548B9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D641-74E7-6E43-8C78-854D4BD0E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300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29578D45-7E2F-494D-B2AA-8584CACE35AE}"/>
              </a:ext>
            </a:extLst>
          </p:cNvPr>
          <p:cNvGrpSpPr/>
          <p:nvPr userDrawn="1"/>
        </p:nvGrpSpPr>
        <p:grpSpPr>
          <a:xfrm>
            <a:off x="0" y="0"/>
            <a:ext cx="12538552" cy="7223125"/>
            <a:chOff x="0" y="0"/>
            <a:chExt cx="12538552" cy="722312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CEA50341-0E5A-41CD-ACD2-5C7DF47C6131}"/>
                </a:ext>
              </a:extLst>
            </p:cNvPr>
            <p:cNvGrpSpPr/>
            <p:nvPr userDrawn="1"/>
          </p:nvGrpSpPr>
          <p:grpSpPr>
            <a:xfrm>
              <a:off x="0" y="0"/>
              <a:ext cx="12538552" cy="7223125"/>
              <a:chOff x="0" y="0"/>
              <a:chExt cx="12538552" cy="7223125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0F7747B5-7959-480E-81F0-824FC0C2A8D6}"/>
                  </a:ext>
                </a:extLst>
              </p:cNvPr>
              <p:cNvSpPr/>
              <p:nvPr userDrawn="1"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xmlns="" id="{481395D7-4D21-4BF6-81EE-7A9AE167677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6492435" y="989212"/>
                <a:ext cx="6046117" cy="6233913"/>
              </a:xfrm>
              <a:prstGeom prst="rect">
                <a:avLst/>
              </a:prstGeom>
            </p:spPr>
          </p:pic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D41795E2-9867-4316-863E-D19C9B452909}"/>
                </a:ext>
              </a:extLst>
            </p:cNvPr>
            <p:cNvSpPr/>
            <p:nvPr userDrawn="1"/>
          </p:nvSpPr>
          <p:spPr>
            <a:xfrm>
              <a:off x="6248400" y="219075"/>
              <a:ext cx="6046117" cy="6753225"/>
            </a:xfrm>
            <a:prstGeom prst="rect">
              <a:avLst/>
            </a:prstGeom>
            <a:solidFill>
              <a:srgbClr val="000000">
                <a:alpha val="34118"/>
              </a:srgb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5E94C4-CE1D-9248-A87D-A435BFF7E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AFD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4636A7-C315-5049-B27A-8388822B2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5174000-FAFD-EB42-8399-28C23B9CC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F8C134A-FDA8-E244-9F8F-FC570269C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AB2D4-F14C-B649-8A04-AD4434C000C9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7D75F66-281D-6F49-8DD0-C2F8D937F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2A1D0B-ED8F-9C4F-AFD3-417A429CC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D641-74E7-6E43-8C78-854D4BD0E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627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510D9F3-0EB3-463F-B1B8-C1CD5FE476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E942E7-C8F8-774D-B6DF-4C906CFADB3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AFD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E17FE44-C14F-C143-8C0C-A2854372FF7E}"/>
              </a:ext>
            </a:extLst>
          </p:cNvPr>
          <p:cNvSpPr>
            <a:spLocks noGrp="1"/>
          </p:cNvSpPr>
          <p:nvPr userDrawn="1"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CC54CD2-8EC8-754F-8D78-4EF1DA582A14}"/>
              </a:ext>
            </a:extLst>
          </p:cNvPr>
          <p:cNvSpPr>
            <a:spLocks noGrp="1"/>
          </p:cNvSpPr>
          <p:nvPr userDrawn="1"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C4C9515-F35A-B042-B4B2-C45F2E57D1E1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2B4AB2D4-F14C-B649-8A04-AD4434C000C9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495AE21-C11F-5747-949E-90ECA763FC3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7605B33-7418-2548-BE35-E6EA13F8093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666D641-74E7-6E43-8C78-854D4BD0E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759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5ADE5EE0-AF83-4A63-AD01-3CDE2A337A6A}"/>
              </a:ext>
            </a:extLst>
          </p:cNvPr>
          <p:cNvGrpSpPr/>
          <p:nvPr userDrawn="1"/>
        </p:nvGrpSpPr>
        <p:grpSpPr>
          <a:xfrm>
            <a:off x="0" y="0"/>
            <a:ext cx="12538552" cy="7223125"/>
            <a:chOff x="0" y="0"/>
            <a:chExt cx="12538552" cy="722312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3065A2E0-C371-49A5-A887-84459CD911DE}"/>
                </a:ext>
              </a:extLst>
            </p:cNvPr>
            <p:cNvGrpSpPr/>
            <p:nvPr userDrawn="1"/>
          </p:nvGrpSpPr>
          <p:grpSpPr>
            <a:xfrm>
              <a:off x="0" y="0"/>
              <a:ext cx="12538552" cy="7223125"/>
              <a:chOff x="0" y="0"/>
              <a:chExt cx="12538552" cy="7223125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AEEBBD72-9C97-4FF4-826B-36A09EEF294C}"/>
                  </a:ext>
                </a:extLst>
              </p:cNvPr>
              <p:cNvSpPr/>
              <p:nvPr userDrawn="1"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xmlns="" id="{F707E242-764B-45FE-A76E-537ECB0512B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6492435" y="989212"/>
                <a:ext cx="6046117" cy="6233913"/>
              </a:xfrm>
              <a:prstGeom prst="rect">
                <a:avLst/>
              </a:prstGeom>
            </p:spPr>
          </p:pic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1EBE6DB2-734A-40AC-84AB-E1E03B16EF4C}"/>
                </a:ext>
              </a:extLst>
            </p:cNvPr>
            <p:cNvSpPr/>
            <p:nvPr userDrawn="1"/>
          </p:nvSpPr>
          <p:spPr>
            <a:xfrm>
              <a:off x="6248400" y="219075"/>
              <a:ext cx="6046117" cy="6753225"/>
            </a:xfrm>
            <a:prstGeom prst="rect">
              <a:avLst/>
            </a:prstGeom>
            <a:solidFill>
              <a:srgbClr val="000000">
                <a:alpha val="34118"/>
              </a:srgb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AB99D76-64C9-E644-AA4C-8F352B957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AB2D4-F14C-B649-8A04-AD4434C000C9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17A7AF0-9614-3E43-9971-9EE59BECB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486211F-91A3-1F48-AD10-7332BC0A9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D641-74E7-6E43-8C78-854D4BD0E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848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17B5CA-02E2-694E-9357-A8D311C5B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AFD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6547F2-6F5D-9A4C-878F-561C8C304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BF89995-D31D-B944-81CD-46B172229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AB2D4-F14C-B649-8A04-AD4434C000C9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C67C40-F479-154B-B1F7-A7A998552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9846AA-01D9-0141-B636-20ACF5ED5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D641-74E7-6E43-8C78-854D4BD0EA0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751F6055-46B5-43BC-A299-6230222C28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000"/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86447" y="888042"/>
            <a:ext cx="6152106" cy="634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4678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EEBBD72-9C97-4FF4-826B-36A09EEF294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AB99D76-64C9-E644-AA4C-8F352B9573D2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2B4AB2D4-F14C-B649-8A04-AD4434C000C9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17A7AF0-9614-3E43-9971-9EE59BECBD84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486211F-91A3-1F48-AD10-7332BC0A9600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666D641-74E7-6E43-8C78-854D4BD0E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827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287DDB-1B42-5F44-994E-58CC39652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AFD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1EFC2D3-BD15-784F-B44B-A8D4675DE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B6A24A-BE72-6241-97D4-40DC45F5E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B4AB2D4-F14C-B649-8A04-AD4434C000C9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EDCFC9-A69F-6B4A-A4A2-4A4ED54F3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93BCD5-EE33-A842-B134-5F8F65A68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666D641-74E7-6E43-8C78-854D4BD0EA0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B8F6784A-9B5A-49DC-A04E-BE6BA1A159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000"/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86447" y="888042"/>
            <a:ext cx="6152106" cy="634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719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0034F63C-FCD5-4B67-A4CA-A495C691C0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000"/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86447" y="888042"/>
            <a:ext cx="6152106" cy="63474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719F2C-359E-2C40-A452-372FBD219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AFD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5FD3F5-D7BE-D44B-B4E6-AB9894E54A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A4343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1749C65-8217-BD4A-A008-7FA2704D99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A4343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DFE03AD-8D1A-3F4F-8727-1AA892D77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AB2D4-F14C-B649-8A04-AD4434C000C9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3F7CD42-5C67-D244-9B51-2DEA63B7C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3488D13-90F1-E34D-8050-EDDCF0E93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D641-74E7-6E43-8C78-854D4BD0E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79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549FA9-55E2-9140-9DAE-AA7CEF56B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AFD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8A80CDB-087D-A544-A942-1562E48CA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A4343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50D043C-82AB-4148-ABCF-BD2838D26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658C78F-7622-DD43-94BA-84597BB8B6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A4343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303C7D1-927B-6746-BCF0-1565D3384A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F199C46-E441-D44F-AD43-B587A08E6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AB2D4-F14C-B649-8A04-AD4434C000C9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3782442-4143-4B42-8B93-A0B3FB009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4C2856C-37EA-D047-9EEC-2387125D0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D641-74E7-6E43-8C78-854D4BD0E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28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9949FF1B-DBDF-4A45-BF6F-E6173F2DC0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000"/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86447" y="888042"/>
            <a:ext cx="6152106" cy="63474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8D6603-DBB4-4744-92AF-A05DCE1E4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AFD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B1CFA74-3CB5-7B46-8E65-194B26855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AB2D4-F14C-B649-8A04-AD4434C000C9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3435F25-E1F3-3049-8F7C-3CB7926EC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1F3F22C-21C3-044E-B6FC-72B548B9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D641-74E7-6E43-8C78-854D4BD0E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17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F285FBF1-1EFE-47DF-81BB-4468F2D29B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000"/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30683" y="2790825"/>
            <a:ext cx="4307870" cy="44446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5E94C4-CE1D-9248-A87D-A435BFF7E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AFD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4636A7-C315-5049-B27A-8388822B2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5174000-FAFD-EB42-8399-28C23B9CC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F8C134A-FDA8-E244-9F8F-FC570269C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AB2D4-F14C-B649-8A04-AD4434C000C9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7D75F66-281D-6F49-8DD0-C2F8D937F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2A1D0B-ED8F-9C4F-AFD3-417A429CC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D641-74E7-6E43-8C78-854D4BD0E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52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E942E7-C8F8-774D-B6DF-4C906CFAD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AFD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E17FE44-C14F-C143-8C0C-A2854372FF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CC54CD2-8EC8-754F-8D78-4EF1DA582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C4C9515-F35A-B042-B4B2-C45F2E57D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AB2D4-F14C-B649-8A04-AD4434C000C9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495AE21-C11F-5747-949E-90ECA763F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7605B33-7418-2548-BE35-E6EA13F80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D641-74E7-6E43-8C78-854D4BD0E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454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3061BC6F-FC9A-49D4-A093-351BB9EF1F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000"/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86447" y="888042"/>
            <a:ext cx="6152106" cy="6347411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AB99D76-64C9-E644-AA4C-8F352B957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AB2D4-F14C-B649-8A04-AD4434C000C9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17A7AF0-9614-3E43-9971-9EE59BECB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486211F-91A3-1F48-AD10-7332BC0A9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D641-74E7-6E43-8C78-854D4BD0E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012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FAF11E6-590F-684F-ACF8-AB97901C1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346B1C-9C2B-F84C-849F-F7EF50210E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965E30-FD91-694F-A2E1-B0ECECBB0B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AB2D4-F14C-B649-8A04-AD4434C000C9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AA306C-4C61-8D40-A2DE-EB8E5B8B41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BE2704-3362-F747-97D5-D23CE45B8E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6D641-74E7-6E43-8C78-854D4BD0E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110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5" r:id="rId9"/>
    <p:sldLayoutId id="2147483670" r:id="rId10"/>
    <p:sldLayoutId id="2147483662" r:id="rId11"/>
    <p:sldLayoutId id="2147483661" r:id="rId12"/>
    <p:sldLayoutId id="2147483663" r:id="rId13"/>
    <p:sldLayoutId id="2147483664" r:id="rId14"/>
    <p:sldLayoutId id="2147483665" r:id="rId15"/>
    <p:sldLayoutId id="2147483666" r:id="rId16"/>
    <p:sldLayoutId id="2147483668" r:id="rId17"/>
    <p:sldLayoutId id="2147483669" r:id="rId18"/>
    <p:sldLayoutId id="2147483667" r:id="rId19"/>
    <p:sldLayoutId id="2147483671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20.png"/><Relationship Id="rId7" Type="http://schemas.openxmlformats.org/officeDocument/2006/relationships/image" Target="../media/image17.png"/><Relationship Id="rId12" Type="http://schemas.openxmlformats.org/officeDocument/2006/relationships/image" Target="NUL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../media/image18.png"/><Relationship Id="rId14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12192000" cy="55831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ray rectangle"/>
          <p:cNvSpPr/>
          <p:nvPr/>
        </p:nvSpPr>
        <p:spPr>
          <a:xfrm>
            <a:off x="0" y="4811911"/>
            <a:ext cx="12192000" cy="2046090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5" name="gray puzzle piece"/>
          <p:cNvSpPr>
            <a:spLocks/>
          </p:cNvSpPr>
          <p:nvPr/>
        </p:nvSpPr>
        <p:spPr bwMode="auto">
          <a:xfrm rot="20312031">
            <a:off x="5613606" y="-244004"/>
            <a:ext cx="4488401" cy="4488401"/>
          </a:xfrm>
          <a:custGeom>
            <a:avLst/>
            <a:gdLst>
              <a:gd name="T0" fmla="*/ 62 w 279"/>
              <a:gd name="T1" fmla="*/ 213 h 279"/>
              <a:gd name="T2" fmla="*/ 62 w 279"/>
              <a:gd name="T3" fmla="*/ 201 h 279"/>
              <a:gd name="T4" fmla="*/ 54 w 279"/>
              <a:gd name="T5" fmla="*/ 181 h 279"/>
              <a:gd name="T6" fmla="*/ 27 w 279"/>
              <a:gd name="T7" fmla="*/ 197 h 279"/>
              <a:gd name="T8" fmla="*/ 0 w 279"/>
              <a:gd name="T9" fmla="*/ 170 h 279"/>
              <a:gd name="T10" fmla="*/ 27 w 279"/>
              <a:gd name="T11" fmla="*/ 143 h 279"/>
              <a:gd name="T12" fmla="*/ 54 w 279"/>
              <a:gd name="T13" fmla="*/ 159 h 279"/>
              <a:gd name="T14" fmla="*/ 62 w 279"/>
              <a:gd name="T15" fmla="*/ 139 h 279"/>
              <a:gd name="T16" fmla="*/ 62 w 279"/>
              <a:gd name="T17" fmla="*/ 62 h 279"/>
              <a:gd name="T18" fmla="*/ 139 w 279"/>
              <a:gd name="T19" fmla="*/ 62 h 279"/>
              <a:gd name="T20" fmla="*/ 158 w 279"/>
              <a:gd name="T21" fmla="*/ 54 h 279"/>
              <a:gd name="T22" fmla="*/ 143 w 279"/>
              <a:gd name="T23" fmla="*/ 27 h 279"/>
              <a:gd name="T24" fmla="*/ 170 w 279"/>
              <a:gd name="T25" fmla="*/ 0 h 279"/>
              <a:gd name="T26" fmla="*/ 197 w 279"/>
              <a:gd name="T27" fmla="*/ 27 h 279"/>
              <a:gd name="T28" fmla="*/ 181 w 279"/>
              <a:gd name="T29" fmla="*/ 54 h 279"/>
              <a:gd name="T30" fmla="*/ 201 w 279"/>
              <a:gd name="T31" fmla="*/ 62 h 279"/>
              <a:gd name="T32" fmla="*/ 278 w 279"/>
              <a:gd name="T33" fmla="*/ 62 h 279"/>
              <a:gd name="T34" fmla="*/ 278 w 279"/>
              <a:gd name="T35" fmla="*/ 139 h 279"/>
              <a:gd name="T36" fmla="*/ 270 w 279"/>
              <a:gd name="T37" fmla="*/ 159 h 279"/>
              <a:gd name="T38" fmla="*/ 243 w 279"/>
              <a:gd name="T39" fmla="*/ 143 h 279"/>
              <a:gd name="T40" fmla="*/ 216 w 279"/>
              <a:gd name="T41" fmla="*/ 170 h 279"/>
              <a:gd name="T42" fmla="*/ 243 w 279"/>
              <a:gd name="T43" fmla="*/ 197 h 279"/>
              <a:gd name="T44" fmla="*/ 270 w 279"/>
              <a:gd name="T45" fmla="*/ 181 h 279"/>
              <a:gd name="T46" fmla="*/ 278 w 279"/>
              <a:gd name="T47" fmla="*/ 201 h 279"/>
              <a:gd name="T48" fmla="*/ 278 w 279"/>
              <a:gd name="T49" fmla="*/ 241 h 279"/>
              <a:gd name="T50" fmla="*/ 278 w 279"/>
              <a:gd name="T51" fmla="*/ 278 h 279"/>
              <a:gd name="T52" fmla="*/ 201 w 279"/>
              <a:gd name="T53" fmla="*/ 278 h 279"/>
              <a:gd name="T54" fmla="*/ 181 w 279"/>
              <a:gd name="T55" fmla="*/ 270 h 279"/>
              <a:gd name="T56" fmla="*/ 197 w 279"/>
              <a:gd name="T57" fmla="*/ 243 h 279"/>
              <a:gd name="T58" fmla="*/ 170 w 279"/>
              <a:gd name="T59" fmla="*/ 216 h 279"/>
              <a:gd name="T60" fmla="*/ 143 w 279"/>
              <a:gd name="T61" fmla="*/ 243 h 279"/>
              <a:gd name="T62" fmla="*/ 158 w 279"/>
              <a:gd name="T63" fmla="*/ 270 h 279"/>
              <a:gd name="T64" fmla="*/ 139 w 279"/>
              <a:gd name="T65" fmla="*/ 278 h 279"/>
              <a:gd name="T66" fmla="*/ 62 w 279"/>
              <a:gd name="T67" fmla="*/ 278 h 279"/>
              <a:gd name="T68" fmla="*/ 62 w 279"/>
              <a:gd name="T69" fmla="*/ 260 h 279"/>
              <a:gd name="T70" fmla="*/ 62 w 279"/>
              <a:gd name="T71" fmla="*/ 211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79" h="279">
                <a:moveTo>
                  <a:pt x="62" y="213"/>
                </a:moveTo>
                <a:cubicBezTo>
                  <a:pt x="62" y="201"/>
                  <a:pt x="62" y="201"/>
                  <a:pt x="62" y="201"/>
                </a:cubicBezTo>
                <a:cubicBezTo>
                  <a:pt x="62" y="201"/>
                  <a:pt x="63" y="181"/>
                  <a:pt x="54" y="181"/>
                </a:cubicBezTo>
                <a:cubicBezTo>
                  <a:pt x="45" y="181"/>
                  <a:pt x="46" y="197"/>
                  <a:pt x="27" y="197"/>
                </a:cubicBezTo>
                <a:cubicBezTo>
                  <a:pt x="12" y="197"/>
                  <a:pt x="0" y="185"/>
                  <a:pt x="0" y="170"/>
                </a:cubicBezTo>
                <a:cubicBezTo>
                  <a:pt x="0" y="155"/>
                  <a:pt x="12" y="143"/>
                  <a:pt x="27" y="143"/>
                </a:cubicBezTo>
                <a:cubicBezTo>
                  <a:pt x="46" y="143"/>
                  <a:pt x="45" y="159"/>
                  <a:pt x="54" y="159"/>
                </a:cubicBezTo>
                <a:cubicBezTo>
                  <a:pt x="63" y="159"/>
                  <a:pt x="62" y="139"/>
                  <a:pt x="62" y="139"/>
                </a:cubicBezTo>
                <a:cubicBezTo>
                  <a:pt x="62" y="62"/>
                  <a:pt x="62" y="62"/>
                  <a:pt x="62" y="62"/>
                </a:cubicBezTo>
                <a:cubicBezTo>
                  <a:pt x="139" y="62"/>
                  <a:pt x="139" y="62"/>
                  <a:pt x="139" y="62"/>
                </a:cubicBezTo>
                <a:cubicBezTo>
                  <a:pt x="139" y="62"/>
                  <a:pt x="158" y="63"/>
                  <a:pt x="158" y="54"/>
                </a:cubicBezTo>
                <a:cubicBezTo>
                  <a:pt x="158" y="45"/>
                  <a:pt x="143" y="46"/>
                  <a:pt x="143" y="27"/>
                </a:cubicBezTo>
                <a:cubicBezTo>
                  <a:pt x="143" y="12"/>
                  <a:pt x="155" y="0"/>
                  <a:pt x="170" y="0"/>
                </a:cubicBezTo>
                <a:cubicBezTo>
                  <a:pt x="185" y="0"/>
                  <a:pt x="197" y="12"/>
                  <a:pt x="197" y="27"/>
                </a:cubicBezTo>
                <a:cubicBezTo>
                  <a:pt x="197" y="46"/>
                  <a:pt x="181" y="45"/>
                  <a:pt x="181" y="54"/>
                </a:cubicBezTo>
                <a:cubicBezTo>
                  <a:pt x="181" y="63"/>
                  <a:pt x="201" y="62"/>
                  <a:pt x="201" y="62"/>
                </a:cubicBezTo>
                <a:cubicBezTo>
                  <a:pt x="278" y="62"/>
                  <a:pt x="278" y="62"/>
                  <a:pt x="278" y="62"/>
                </a:cubicBezTo>
                <a:cubicBezTo>
                  <a:pt x="278" y="139"/>
                  <a:pt x="278" y="139"/>
                  <a:pt x="278" y="139"/>
                </a:cubicBezTo>
                <a:cubicBezTo>
                  <a:pt x="278" y="139"/>
                  <a:pt x="279" y="159"/>
                  <a:pt x="270" y="159"/>
                </a:cubicBezTo>
                <a:cubicBezTo>
                  <a:pt x="261" y="159"/>
                  <a:pt x="262" y="143"/>
                  <a:pt x="243" y="143"/>
                </a:cubicBezTo>
                <a:cubicBezTo>
                  <a:pt x="228" y="143"/>
                  <a:pt x="216" y="155"/>
                  <a:pt x="216" y="170"/>
                </a:cubicBezTo>
                <a:cubicBezTo>
                  <a:pt x="216" y="185"/>
                  <a:pt x="228" y="197"/>
                  <a:pt x="243" y="197"/>
                </a:cubicBezTo>
                <a:cubicBezTo>
                  <a:pt x="262" y="197"/>
                  <a:pt x="261" y="181"/>
                  <a:pt x="270" y="181"/>
                </a:cubicBezTo>
                <a:cubicBezTo>
                  <a:pt x="279" y="181"/>
                  <a:pt x="278" y="201"/>
                  <a:pt x="278" y="201"/>
                </a:cubicBezTo>
                <a:cubicBezTo>
                  <a:pt x="278" y="241"/>
                  <a:pt x="278" y="241"/>
                  <a:pt x="278" y="241"/>
                </a:cubicBezTo>
                <a:cubicBezTo>
                  <a:pt x="278" y="278"/>
                  <a:pt x="278" y="278"/>
                  <a:pt x="278" y="278"/>
                </a:cubicBezTo>
                <a:cubicBezTo>
                  <a:pt x="201" y="278"/>
                  <a:pt x="201" y="278"/>
                  <a:pt x="201" y="278"/>
                </a:cubicBezTo>
                <a:cubicBezTo>
                  <a:pt x="201" y="278"/>
                  <a:pt x="181" y="279"/>
                  <a:pt x="181" y="270"/>
                </a:cubicBezTo>
                <a:cubicBezTo>
                  <a:pt x="181" y="261"/>
                  <a:pt x="197" y="262"/>
                  <a:pt x="197" y="243"/>
                </a:cubicBezTo>
                <a:cubicBezTo>
                  <a:pt x="197" y="228"/>
                  <a:pt x="185" y="216"/>
                  <a:pt x="170" y="216"/>
                </a:cubicBezTo>
                <a:cubicBezTo>
                  <a:pt x="155" y="216"/>
                  <a:pt x="143" y="228"/>
                  <a:pt x="143" y="243"/>
                </a:cubicBezTo>
                <a:cubicBezTo>
                  <a:pt x="143" y="262"/>
                  <a:pt x="158" y="261"/>
                  <a:pt x="158" y="270"/>
                </a:cubicBezTo>
                <a:cubicBezTo>
                  <a:pt x="158" y="279"/>
                  <a:pt x="139" y="278"/>
                  <a:pt x="139" y="278"/>
                </a:cubicBezTo>
                <a:cubicBezTo>
                  <a:pt x="62" y="278"/>
                  <a:pt x="62" y="278"/>
                  <a:pt x="62" y="278"/>
                </a:cubicBezTo>
                <a:cubicBezTo>
                  <a:pt x="62" y="260"/>
                  <a:pt x="62" y="260"/>
                  <a:pt x="62" y="260"/>
                </a:cubicBezTo>
                <a:cubicBezTo>
                  <a:pt x="62" y="211"/>
                  <a:pt x="62" y="211"/>
                  <a:pt x="62" y="211"/>
                </a:cubicBezTo>
              </a:path>
            </a:pathLst>
          </a:custGeom>
          <a:solidFill>
            <a:srgbClr val="00AFD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Franklin Gothic Book" panose="020B0503020102020204"/>
            </a:endParaRPr>
          </a:p>
        </p:txBody>
      </p:sp>
      <p:sp>
        <p:nvSpPr>
          <p:cNvPr id="6" name="gray puzzle piece"/>
          <p:cNvSpPr>
            <a:spLocks/>
          </p:cNvSpPr>
          <p:nvPr/>
        </p:nvSpPr>
        <p:spPr bwMode="auto">
          <a:xfrm rot="8557464">
            <a:off x="9492451" y="4711370"/>
            <a:ext cx="1926810" cy="2470956"/>
          </a:xfrm>
          <a:custGeom>
            <a:avLst/>
            <a:gdLst>
              <a:gd name="T0" fmla="*/ 1 w 217"/>
              <a:gd name="T1" fmla="*/ 77 h 278"/>
              <a:gd name="T2" fmla="*/ 9 w 217"/>
              <a:gd name="T3" fmla="*/ 97 h 278"/>
              <a:gd name="T4" fmla="*/ 35 w 217"/>
              <a:gd name="T5" fmla="*/ 81 h 278"/>
              <a:gd name="T6" fmla="*/ 62 w 217"/>
              <a:gd name="T7" fmla="*/ 108 h 278"/>
              <a:gd name="T8" fmla="*/ 35 w 217"/>
              <a:gd name="T9" fmla="*/ 135 h 278"/>
              <a:gd name="T10" fmla="*/ 9 w 217"/>
              <a:gd name="T11" fmla="*/ 119 h 278"/>
              <a:gd name="T12" fmla="*/ 1 w 217"/>
              <a:gd name="T13" fmla="*/ 139 h 278"/>
              <a:gd name="T14" fmla="*/ 1 w 217"/>
              <a:gd name="T15" fmla="*/ 216 h 278"/>
              <a:gd name="T16" fmla="*/ 78 w 217"/>
              <a:gd name="T17" fmla="*/ 216 h 278"/>
              <a:gd name="T18" fmla="*/ 97 w 217"/>
              <a:gd name="T19" fmla="*/ 224 h 278"/>
              <a:gd name="T20" fmla="*/ 82 w 217"/>
              <a:gd name="T21" fmla="*/ 251 h 278"/>
              <a:gd name="T22" fmla="*/ 109 w 217"/>
              <a:gd name="T23" fmla="*/ 278 h 278"/>
              <a:gd name="T24" fmla="*/ 135 w 217"/>
              <a:gd name="T25" fmla="*/ 251 h 278"/>
              <a:gd name="T26" fmla="*/ 120 w 217"/>
              <a:gd name="T27" fmla="*/ 224 h 278"/>
              <a:gd name="T28" fmla="*/ 139 w 217"/>
              <a:gd name="T29" fmla="*/ 216 h 278"/>
              <a:gd name="T30" fmla="*/ 217 w 217"/>
              <a:gd name="T31" fmla="*/ 216 h 278"/>
              <a:gd name="T32" fmla="*/ 217 w 217"/>
              <a:gd name="T33" fmla="*/ 139 h 278"/>
              <a:gd name="T34" fmla="*/ 208 w 217"/>
              <a:gd name="T35" fmla="*/ 119 h 278"/>
              <a:gd name="T36" fmla="*/ 182 w 217"/>
              <a:gd name="T37" fmla="*/ 135 h 278"/>
              <a:gd name="T38" fmla="*/ 155 w 217"/>
              <a:gd name="T39" fmla="*/ 108 h 278"/>
              <a:gd name="T40" fmla="*/ 182 w 217"/>
              <a:gd name="T41" fmla="*/ 81 h 278"/>
              <a:gd name="T42" fmla="*/ 208 w 217"/>
              <a:gd name="T43" fmla="*/ 97 h 278"/>
              <a:gd name="T44" fmla="*/ 217 w 217"/>
              <a:gd name="T45" fmla="*/ 77 h 278"/>
              <a:gd name="T46" fmla="*/ 217 w 217"/>
              <a:gd name="T47" fmla="*/ 0 h 278"/>
              <a:gd name="T48" fmla="*/ 1 w 217"/>
              <a:gd name="T49" fmla="*/ 0 h 278"/>
              <a:gd name="T50" fmla="*/ 1 w 217"/>
              <a:gd name="T51" fmla="*/ 77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17" h="278">
                <a:moveTo>
                  <a:pt x="1" y="77"/>
                </a:moveTo>
                <a:cubicBezTo>
                  <a:pt x="1" y="77"/>
                  <a:pt x="0" y="97"/>
                  <a:pt x="9" y="97"/>
                </a:cubicBezTo>
                <a:cubicBezTo>
                  <a:pt x="18" y="97"/>
                  <a:pt x="17" y="81"/>
                  <a:pt x="35" y="81"/>
                </a:cubicBezTo>
                <a:cubicBezTo>
                  <a:pt x="50" y="81"/>
                  <a:pt x="62" y="93"/>
                  <a:pt x="62" y="108"/>
                </a:cubicBezTo>
                <a:cubicBezTo>
                  <a:pt x="62" y="123"/>
                  <a:pt x="50" y="135"/>
                  <a:pt x="35" y="135"/>
                </a:cubicBezTo>
                <a:cubicBezTo>
                  <a:pt x="17" y="135"/>
                  <a:pt x="18" y="119"/>
                  <a:pt x="9" y="119"/>
                </a:cubicBezTo>
                <a:cubicBezTo>
                  <a:pt x="0" y="119"/>
                  <a:pt x="1" y="139"/>
                  <a:pt x="1" y="139"/>
                </a:cubicBezTo>
                <a:cubicBezTo>
                  <a:pt x="1" y="216"/>
                  <a:pt x="1" y="216"/>
                  <a:pt x="1" y="216"/>
                </a:cubicBezTo>
                <a:cubicBezTo>
                  <a:pt x="78" y="216"/>
                  <a:pt x="78" y="216"/>
                  <a:pt x="78" y="216"/>
                </a:cubicBezTo>
                <a:cubicBezTo>
                  <a:pt x="78" y="216"/>
                  <a:pt x="97" y="215"/>
                  <a:pt x="97" y="224"/>
                </a:cubicBezTo>
                <a:cubicBezTo>
                  <a:pt x="97" y="233"/>
                  <a:pt x="82" y="232"/>
                  <a:pt x="82" y="251"/>
                </a:cubicBezTo>
                <a:cubicBezTo>
                  <a:pt x="82" y="266"/>
                  <a:pt x="94" y="278"/>
                  <a:pt x="109" y="278"/>
                </a:cubicBezTo>
                <a:cubicBezTo>
                  <a:pt x="123" y="278"/>
                  <a:pt x="135" y="266"/>
                  <a:pt x="135" y="251"/>
                </a:cubicBezTo>
                <a:cubicBezTo>
                  <a:pt x="135" y="232"/>
                  <a:pt x="120" y="233"/>
                  <a:pt x="120" y="224"/>
                </a:cubicBezTo>
                <a:cubicBezTo>
                  <a:pt x="120" y="215"/>
                  <a:pt x="139" y="216"/>
                  <a:pt x="139" y="216"/>
                </a:cubicBezTo>
                <a:cubicBezTo>
                  <a:pt x="217" y="216"/>
                  <a:pt x="217" y="216"/>
                  <a:pt x="217" y="216"/>
                </a:cubicBezTo>
                <a:cubicBezTo>
                  <a:pt x="217" y="139"/>
                  <a:pt x="217" y="139"/>
                  <a:pt x="217" y="139"/>
                </a:cubicBezTo>
                <a:cubicBezTo>
                  <a:pt x="217" y="139"/>
                  <a:pt x="217" y="119"/>
                  <a:pt x="208" y="119"/>
                </a:cubicBezTo>
                <a:cubicBezTo>
                  <a:pt x="200" y="119"/>
                  <a:pt x="201" y="135"/>
                  <a:pt x="182" y="135"/>
                </a:cubicBezTo>
                <a:cubicBezTo>
                  <a:pt x="167" y="135"/>
                  <a:pt x="155" y="123"/>
                  <a:pt x="155" y="108"/>
                </a:cubicBezTo>
                <a:cubicBezTo>
                  <a:pt x="155" y="93"/>
                  <a:pt x="167" y="81"/>
                  <a:pt x="182" y="81"/>
                </a:cubicBezTo>
                <a:cubicBezTo>
                  <a:pt x="201" y="81"/>
                  <a:pt x="200" y="97"/>
                  <a:pt x="208" y="97"/>
                </a:cubicBezTo>
                <a:cubicBezTo>
                  <a:pt x="217" y="97"/>
                  <a:pt x="217" y="77"/>
                  <a:pt x="217" y="77"/>
                </a:cubicBezTo>
                <a:cubicBezTo>
                  <a:pt x="217" y="0"/>
                  <a:pt x="217" y="0"/>
                  <a:pt x="217" y="0"/>
                </a:cubicBezTo>
                <a:cubicBezTo>
                  <a:pt x="1" y="0"/>
                  <a:pt x="1" y="0"/>
                  <a:pt x="1" y="0"/>
                </a:cubicBezTo>
                <a:lnTo>
                  <a:pt x="1" y="77"/>
                </a:lnTo>
                <a:close/>
              </a:path>
            </a:pathLst>
          </a:custGeom>
          <a:solidFill>
            <a:srgbClr val="FF671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Franklin Gothic Book" panose="020B0503020102020204"/>
            </a:endParaRPr>
          </a:p>
        </p:txBody>
      </p:sp>
      <p:sp>
        <p:nvSpPr>
          <p:cNvPr id="7" name="puzzle piece 1"/>
          <p:cNvSpPr>
            <a:spLocks/>
          </p:cNvSpPr>
          <p:nvPr/>
        </p:nvSpPr>
        <p:spPr bwMode="auto">
          <a:xfrm>
            <a:off x="2139272" y="711987"/>
            <a:ext cx="2236788" cy="2332038"/>
          </a:xfrm>
          <a:custGeom>
            <a:avLst/>
            <a:gdLst>
              <a:gd name="T0" fmla="*/ 534 w 594"/>
              <a:gd name="T1" fmla="*/ 181 h 621"/>
              <a:gd name="T2" fmla="*/ 509 w 594"/>
              <a:gd name="T3" fmla="*/ 187 h 621"/>
              <a:gd name="T4" fmla="*/ 481 w 594"/>
              <a:gd name="T5" fmla="*/ 214 h 621"/>
              <a:gd name="T6" fmla="*/ 474 w 594"/>
              <a:gd name="T7" fmla="*/ 216 h 621"/>
              <a:gd name="T8" fmla="*/ 456 w 594"/>
              <a:gd name="T9" fmla="*/ 173 h 621"/>
              <a:gd name="T10" fmla="*/ 456 w 594"/>
              <a:gd name="T11" fmla="*/ 0 h 621"/>
              <a:gd name="T12" fmla="*/ 452 w 594"/>
              <a:gd name="T13" fmla="*/ 0 h 621"/>
              <a:gd name="T14" fmla="*/ 83 w 594"/>
              <a:gd name="T15" fmla="*/ 191 h 621"/>
              <a:gd name="T16" fmla="*/ 28 w 594"/>
              <a:gd name="T17" fmla="*/ 297 h 621"/>
              <a:gd name="T18" fmla="*/ 0 w 594"/>
              <a:gd name="T19" fmla="*/ 452 h 621"/>
              <a:gd name="T20" fmla="*/ 3 w 594"/>
              <a:gd name="T21" fmla="*/ 483 h 621"/>
              <a:gd name="T22" fmla="*/ 59 w 594"/>
              <a:gd name="T23" fmla="*/ 483 h 621"/>
              <a:gd name="T24" fmla="*/ 146 w 594"/>
              <a:gd name="T25" fmla="*/ 483 h 621"/>
              <a:gd name="T26" fmla="*/ 189 w 594"/>
              <a:gd name="T27" fmla="*/ 501 h 621"/>
              <a:gd name="T28" fmla="*/ 154 w 594"/>
              <a:gd name="T29" fmla="*/ 561 h 621"/>
              <a:gd name="T30" fmla="*/ 156 w 594"/>
              <a:gd name="T31" fmla="*/ 573 h 621"/>
              <a:gd name="T32" fmla="*/ 214 w 594"/>
              <a:gd name="T33" fmla="*/ 621 h 621"/>
              <a:gd name="T34" fmla="*/ 243 w 594"/>
              <a:gd name="T35" fmla="*/ 614 h 621"/>
              <a:gd name="T36" fmla="*/ 273 w 594"/>
              <a:gd name="T37" fmla="*/ 573 h 621"/>
              <a:gd name="T38" fmla="*/ 274 w 594"/>
              <a:gd name="T39" fmla="*/ 561 h 621"/>
              <a:gd name="T40" fmla="*/ 272 w 594"/>
              <a:gd name="T41" fmla="*/ 545 h 621"/>
              <a:gd name="T42" fmla="*/ 266 w 594"/>
              <a:gd name="T43" fmla="*/ 532 h 621"/>
              <a:gd name="T44" fmla="*/ 266 w 594"/>
              <a:gd name="T45" fmla="*/ 532 h 621"/>
              <a:gd name="T46" fmla="*/ 240 w 594"/>
              <a:gd name="T47" fmla="*/ 501 h 621"/>
              <a:gd name="T48" fmla="*/ 250 w 594"/>
              <a:gd name="T49" fmla="*/ 488 h 621"/>
              <a:gd name="T50" fmla="*/ 283 w 594"/>
              <a:gd name="T51" fmla="*/ 483 h 621"/>
              <a:gd name="T52" fmla="*/ 456 w 594"/>
              <a:gd name="T53" fmla="*/ 483 h 621"/>
              <a:gd name="T54" fmla="*/ 456 w 594"/>
              <a:gd name="T55" fmla="*/ 483 h 621"/>
              <a:gd name="T56" fmla="*/ 456 w 594"/>
              <a:gd name="T57" fmla="*/ 458 h 621"/>
              <a:gd name="T58" fmla="*/ 456 w 594"/>
              <a:gd name="T59" fmla="*/ 423 h 621"/>
              <a:gd name="T60" fmla="*/ 456 w 594"/>
              <a:gd name="T61" fmla="*/ 388 h 621"/>
              <a:gd name="T62" fmla="*/ 456 w 594"/>
              <a:gd name="T63" fmla="*/ 310 h 621"/>
              <a:gd name="T64" fmla="*/ 467 w 594"/>
              <a:gd name="T65" fmla="*/ 269 h 621"/>
              <a:gd name="T66" fmla="*/ 474 w 594"/>
              <a:gd name="T67" fmla="*/ 267 h 621"/>
              <a:gd name="T68" fmla="*/ 534 w 594"/>
              <a:gd name="T69" fmla="*/ 301 h 621"/>
              <a:gd name="T70" fmla="*/ 562 w 594"/>
              <a:gd name="T71" fmla="*/ 294 h 621"/>
              <a:gd name="T72" fmla="*/ 594 w 594"/>
              <a:gd name="T73" fmla="*/ 241 h 621"/>
              <a:gd name="T74" fmla="*/ 534 w 594"/>
              <a:gd name="T75" fmla="*/ 181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94" h="621">
                <a:moveTo>
                  <a:pt x="534" y="181"/>
                </a:moveTo>
                <a:cubicBezTo>
                  <a:pt x="523" y="181"/>
                  <a:pt x="515" y="184"/>
                  <a:pt x="509" y="187"/>
                </a:cubicBezTo>
                <a:cubicBezTo>
                  <a:pt x="494" y="195"/>
                  <a:pt x="490" y="210"/>
                  <a:pt x="481" y="214"/>
                </a:cubicBezTo>
                <a:cubicBezTo>
                  <a:pt x="479" y="215"/>
                  <a:pt x="476" y="216"/>
                  <a:pt x="474" y="216"/>
                </a:cubicBezTo>
                <a:cubicBezTo>
                  <a:pt x="454" y="216"/>
                  <a:pt x="456" y="173"/>
                  <a:pt x="456" y="173"/>
                </a:cubicBezTo>
                <a:cubicBezTo>
                  <a:pt x="456" y="0"/>
                  <a:pt x="456" y="0"/>
                  <a:pt x="456" y="0"/>
                </a:cubicBezTo>
                <a:cubicBezTo>
                  <a:pt x="454" y="0"/>
                  <a:pt x="453" y="0"/>
                  <a:pt x="452" y="0"/>
                </a:cubicBezTo>
                <a:cubicBezTo>
                  <a:pt x="300" y="0"/>
                  <a:pt x="165" y="76"/>
                  <a:pt x="83" y="191"/>
                </a:cubicBezTo>
                <a:cubicBezTo>
                  <a:pt x="60" y="223"/>
                  <a:pt x="42" y="259"/>
                  <a:pt x="28" y="297"/>
                </a:cubicBezTo>
                <a:cubicBezTo>
                  <a:pt x="10" y="345"/>
                  <a:pt x="0" y="397"/>
                  <a:pt x="0" y="452"/>
                </a:cubicBezTo>
                <a:cubicBezTo>
                  <a:pt x="0" y="461"/>
                  <a:pt x="2" y="477"/>
                  <a:pt x="3" y="483"/>
                </a:cubicBezTo>
                <a:cubicBezTo>
                  <a:pt x="59" y="483"/>
                  <a:pt x="59" y="483"/>
                  <a:pt x="59" y="483"/>
                </a:cubicBezTo>
                <a:cubicBezTo>
                  <a:pt x="146" y="483"/>
                  <a:pt x="146" y="483"/>
                  <a:pt x="146" y="483"/>
                </a:cubicBezTo>
                <a:cubicBezTo>
                  <a:pt x="146" y="483"/>
                  <a:pt x="189" y="481"/>
                  <a:pt x="189" y="501"/>
                </a:cubicBezTo>
                <a:cubicBezTo>
                  <a:pt x="189" y="521"/>
                  <a:pt x="154" y="519"/>
                  <a:pt x="154" y="561"/>
                </a:cubicBezTo>
                <a:cubicBezTo>
                  <a:pt x="154" y="565"/>
                  <a:pt x="155" y="569"/>
                  <a:pt x="156" y="573"/>
                </a:cubicBezTo>
                <a:cubicBezTo>
                  <a:pt x="161" y="600"/>
                  <a:pt x="185" y="621"/>
                  <a:pt x="214" y="621"/>
                </a:cubicBezTo>
                <a:cubicBezTo>
                  <a:pt x="225" y="621"/>
                  <a:pt x="234" y="618"/>
                  <a:pt x="243" y="614"/>
                </a:cubicBezTo>
                <a:cubicBezTo>
                  <a:pt x="258" y="605"/>
                  <a:pt x="269" y="590"/>
                  <a:pt x="273" y="573"/>
                </a:cubicBezTo>
                <a:cubicBezTo>
                  <a:pt x="274" y="569"/>
                  <a:pt x="274" y="565"/>
                  <a:pt x="274" y="561"/>
                </a:cubicBezTo>
                <a:cubicBezTo>
                  <a:pt x="274" y="555"/>
                  <a:pt x="273" y="549"/>
                  <a:pt x="272" y="545"/>
                </a:cubicBezTo>
                <a:cubicBezTo>
                  <a:pt x="271" y="540"/>
                  <a:pt x="269" y="536"/>
                  <a:pt x="266" y="532"/>
                </a:cubicBezTo>
                <a:cubicBezTo>
                  <a:pt x="266" y="532"/>
                  <a:pt x="266" y="532"/>
                  <a:pt x="266" y="532"/>
                </a:cubicBezTo>
                <a:cubicBezTo>
                  <a:pt x="256" y="518"/>
                  <a:pt x="240" y="515"/>
                  <a:pt x="240" y="501"/>
                </a:cubicBezTo>
                <a:cubicBezTo>
                  <a:pt x="240" y="495"/>
                  <a:pt x="244" y="491"/>
                  <a:pt x="250" y="488"/>
                </a:cubicBezTo>
                <a:cubicBezTo>
                  <a:pt x="262" y="482"/>
                  <a:pt x="283" y="483"/>
                  <a:pt x="283" y="483"/>
                </a:cubicBezTo>
                <a:cubicBezTo>
                  <a:pt x="456" y="483"/>
                  <a:pt x="456" y="483"/>
                  <a:pt x="456" y="483"/>
                </a:cubicBezTo>
                <a:cubicBezTo>
                  <a:pt x="456" y="483"/>
                  <a:pt x="456" y="483"/>
                  <a:pt x="456" y="483"/>
                </a:cubicBezTo>
                <a:cubicBezTo>
                  <a:pt x="456" y="458"/>
                  <a:pt x="456" y="458"/>
                  <a:pt x="456" y="458"/>
                </a:cubicBezTo>
                <a:cubicBezTo>
                  <a:pt x="456" y="423"/>
                  <a:pt x="456" y="423"/>
                  <a:pt x="456" y="423"/>
                </a:cubicBezTo>
                <a:cubicBezTo>
                  <a:pt x="456" y="388"/>
                  <a:pt x="456" y="388"/>
                  <a:pt x="456" y="388"/>
                </a:cubicBezTo>
                <a:cubicBezTo>
                  <a:pt x="456" y="310"/>
                  <a:pt x="456" y="310"/>
                  <a:pt x="456" y="310"/>
                </a:cubicBezTo>
                <a:cubicBezTo>
                  <a:pt x="456" y="310"/>
                  <a:pt x="454" y="277"/>
                  <a:pt x="467" y="269"/>
                </a:cubicBezTo>
                <a:cubicBezTo>
                  <a:pt x="469" y="268"/>
                  <a:pt x="472" y="267"/>
                  <a:pt x="474" y="267"/>
                </a:cubicBezTo>
                <a:cubicBezTo>
                  <a:pt x="494" y="267"/>
                  <a:pt x="491" y="301"/>
                  <a:pt x="534" y="301"/>
                </a:cubicBezTo>
                <a:cubicBezTo>
                  <a:pt x="544" y="301"/>
                  <a:pt x="554" y="299"/>
                  <a:pt x="562" y="294"/>
                </a:cubicBezTo>
                <a:cubicBezTo>
                  <a:pt x="581" y="284"/>
                  <a:pt x="594" y="264"/>
                  <a:pt x="594" y="241"/>
                </a:cubicBezTo>
                <a:cubicBezTo>
                  <a:pt x="594" y="208"/>
                  <a:pt x="567" y="181"/>
                  <a:pt x="534" y="181"/>
                </a:cubicBezTo>
                <a:close/>
              </a:path>
            </a:pathLst>
          </a:custGeom>
          <a:solidFill>
            <a:srgbClr val="00AFD7"/>
          </a:solidFill>
          <a:ln>
            <a:solidFill>
              <a:srgbClr val="00AFD7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Franklin Gothic Book" panose="020B0503020102020204"/>
            </a:endParaRPr>
          </a:p>
        </p:txBody>
      </p:sp>
      <p:sp>
        <p:nvSpPr>
          <p:cNvPr id="8" name="puzzle piece 3"/>
          <p:cNvSpPr>
            <a:spLocks/>
          </p:cNvSpPr>
          <p:nvPr/>
        </p:nvSpPr>
        <p:spPr bwMode="auto">
          <a:xfrm>
            <a:off x="2151972" y="2518562"/>
            <a:ext cx="2224088" cy="1830388"/>
          </a:xfrm>
          <a:custGeom>
            <a:avLst/>
            <a:gdLst>
              <a:gd name="T0" fmla="*/ 47 w 591"/>
              <a:gd name="T1" fmla="*/ 171 h 487"/>
              <a:gd name="T2" fmla="*/ 152 w 591"/>
              <a:gd name="T3" fmla="*/ 418 h 487"/>
              <a:gd name="T4" fmla="*/ 151 w 591"/>
              <a:gd name="T5" fmla="*/ 408 h 487"/>
              <a:gd name="T6" fmla="*/ 151 w 591"/>
              <a:gd name="T7" fmla="*/ 407 h 487"/>
              <a:gd name="T8" fmla="*/ 151 w 591"/>
              <a:gd name="T9" fmla="*/ 407 h 487"/>
              <a:gd name="T10" fmla="*/ 211 w 591"/>
              <a:gd name="T11" fmla="*/ 347 h 487"/>
              <a:gd name="T12" fmla="*/ 271 w 591"/>
              <a:gd name="T13" fmla="*/ 407 h 487"/>
              <a:gd name="T14" fmla="*/ 271 w 591"/>
              <a:gd name="T15" fmla="*/ 407 h 487"/>
              <a:gd name="T16" fmla="*/ 271 w 591"/>
              <a:gd name="T17" fmla="*/ 408 h 487"/>
              <a:gd name="T18" fmla="*/ 237 w 591"/>
              <a:gd name="T19" fmla="*/ 467 h 487"/>
              <a:gd name="T20" fmla="*/ 280 w 591"/>
              <a:gd name="T21" fmla="*/ 485 h 487"/>
              <a:gd name="T22" fmla="*/ 307 w 591"/>
              <a:gd name="T23" fmla="*/ 485 h 487"/>
              <a:gd name="T24" fmla="*/ 414 w 591"/>
              <a:gd name="T25" fmla="*/ 485 h 487"/>
              <a:gd name="T26" fmla="*/ 453 w 591"/>
              <a:gd name="T27" fmla="*/ 485 h 487"/>
              <a:gd name="T28" fmla="*/ 453 w 591"/>
              <a:gd name="T29" fmla="*/ 485 h 487"/>
              <a:gd name="T30" fmla="*/ 453 w 591"/>
              <a:gd name="T31" fmla="*/ 485 h 487"/>
              <a:gd name="T32" fmla="*/ 453 w 591"/>
              <a:gd name="T33" fmla="*/ 485 h 487"/>
              <a:gd name="T34" fmla="*/ 453 w 591"/>
              <a:gd name="T35" fmla="*/ 312 h 487"/>
              <a:gd name="T36" fmla="*/ 471 w 591"/>
              <a:gd name="T37" fmla="*/ 269 h 487"/>
              <a:gd name="T38" fmla="*/ 471 w 591"/>
              <a:gd name="T39" fmla="*/ 269 h 487"/>
              <a:gd name="T40" fmla="*/ 471 w 591"/>
              <a:gd name="T41" fmla="*/ 269 h 487"/>
              <a:gd name="T42" fmla="*/ 531 w 591"/>
              <a:gd name="T43" fmla="*/ 303 h 487"/>
              <a:gd name="T44" fmla="*/ 573 w 591"/>
              <a:gd name="T45" fmla="*/ 286 h 487"/>
              <a:gd name="T46" fmla="*/ 591 w 591"/>
              <a:gd name="T47" fmla="*/ 243 h 487"/>
              <a:gd name="T48" fmla="*/ 531 w 591"/>
              <a:gd name="T49" fmla="*/ 183 h 487"/>
              <a:gd name="T50" fmla="*/ 471 w 591"/>
              <a:gd name="T51" fmla="*/ 218 h 487"/>
              <a:gd name="T52" fmla="*/ 471 w 591"/>
              <a:gd name="T53" fmla="*/ 218 h 487"/>
              <a:gd name="T54" fmla="*/ 471 w 591"/>
              <a:gd name="T55" fmla="*/ 218 h 487"/>
              <a:gd name="T56" fmla="*/ 453 w 591"/>
              <a:gd name="T57" fmla="*/ 175 h 487"/>
              <a:gd name="T58" fmla="*/ 453 w 591"/>
              <a:gd name="T59" fmla="*/ 2 h 487"/>
              <a:gd name="T60" fmla="*/ 453 w 591"/>
              <a:gd name="T61" fmla="*/ 2 h 487"/>
              <a:gd name="T62" fmla="*/ 280 w 591"/>
              <a:gd name="T63" fmla="*/ 2 h 487"/>
              <a:gd name="T64" fmla="*/ 247 w 591"/>
              <a:gd name="T65" fmla="*/ 7 h 487"/>
              <a:gd name="T66" fmla="*/ 237 w 591"/>
              <a:gd name="T67" fmla="*/ 20 h 487"/>
              <a:gd name="T68" fmla="*/ 263 w 591"/>
              <a:gd name="T69" fmla="*/ 51 h 487"/>
              <a:gd name="T70" fmla="*/ 263 w 591"/>
              <a:gd name="T71" fmla="*/ 51 h 487"/>
              <a:gd name="T72" fmla="*/ 269 w 591"/>
              <a:gd name="T73" fmla="*/ 64 h 487"/>
              <a:gd name="T74" fmla="*/ 271 w 591"/>
              <a:gd name="T75" fmla="*/ 80 h 487"/>
              <a:gd name="T76" fmla="*/ 270 w 591"/>
              <a:gd name="T77" fmla="*/ 92 h 487"/>
              <a:gd name="T78" fmla="*/ 240 w 591"/>
              <a:gd name="T79" fmla="*/ 133 h 487"/>
              <a:gd name="T80" fmla="*/ 211 w 591"/>
              <a:gd name="T81" fmla="*/ 140 h 487"/>
              <a:gd name="T82" fmla="*/ 153 w 591"/>
              <a:gd name="T83" fmla="*/ 92 h 487"/>
              <a:gd name="T84" fmla="*/ 151 w 591"/>
              <a:gd name="T85" fmla="*/ 80 h 487"/>
              <a:gd name="T86" fmla="*/ 186 w 591"/>
              <a:gd name="T87" fmla="*/ 20 h 487"/>
              <a:gd name="T88" fmla="*/ 143 w 591"/>
              <a:gd name="T89" fmla="*/ 2 h 487"/>
              <a:gd name="T90" fmla="*/ 56 w 591"/>
              <a:gd name="T91" fmla="*/ 2 h 487"/>
              <a:gd name="T92" fmla="*/ 0 w 591"/>
              <a:gd name="T93" fmla="*/ 2 h 487"/>
              <a:gd name="T94" fmla="*/ 1 w 591"/>
              <a:gd name="T95" fmla="*/ 4 h 487"/>
              <a:gd name="T96" fmla="*/ 47 w 591"/>
              <a:gd name="T97" fmla="*/ 171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91" h="487">
                <a:moveTo>
                  <a:pt x="47" y="171"/>
                </a:moveTo>
                <a:cubicBezTo>
                  <a:pt x="152" y="418"/>
                  <a:pt x="152" y="418"/>
                  <a:pt x="152" y="418"/>
                </a:cubicBezTo>
                <a:cubicBezTo>
                  <a:pt x="152" y="415"/>
                  <a:pt x="151" y="412"/>
                  <a:pt x="151" y="408"/>
                </a:cubicBezTo>
                <a:cubicBezTo>
                  <a:pt x="151" y="408"/>
                  <a:pt x="151" y="408"/>
                  <a:pt x="151" y="407"/>
                </a:cubicBezTo>
                <a:cubicBezTo>
                  <a:pt x="151" y="407"/>
                  <a:pt x="151" y="407"/>
                  <a:pt x="151" y="407"/>
                </a:cubicBezTo>
                <a:cubicBezTo>
                  <a:pt x="151" y="374"/>
                  <a:pt x="178" y="347"/>
                  <a:pt x="211" y="347"/>
                </a:cubicBezTo>
                <a:cubicBezTo>
                  <a:pt x="244" y="347"/>
                  <a:pt x="271" y="374"/>
                  <a:pt x="271" y="407"/>
                </a:cubicBezTo>
                <a:cubicBezTo>
                  <a:pt x="271" y="407"/>
                  <a:pt x="271" y="407"/>
                  <a:pt x="271" y="407"/>
                </a:cubicBezTo>
                <a:cubicBezTo>
                  <a:pt x="271" y="408"/>
                  <a:pt x="271" y="408"/>
                  <a:pt x="271" y="408"/>
                </a:cubicBezTo>
                <a:cubicBezTo>
                  <a:pt x="271" y="450"/>
                  <a:pt x="238" y="448"/>
                  <a:pt x="237" y="467"/>
                </a:cubicBezTo>
                <a:cubicBezTo>
                  <a:pt x="238" y="487"/>
                  <a:pt x="280" y="485"/>
                  <a:pt x="280" y="485"/>
                </a:cubicBezTo>
                <a:cubicBezTo>
                  <a:pt x="307" y="485"/>
                  <a:pt x="307" y="485"/>
                  <a:pt x="307" y="485"/>
                </a:cubicBezTo>
                <a:cubicBezTo>
                  <a:pt x="414" y="485"/>
                  <a:pt x="414" y="485"/>
                  <a:pt x="414" y="485"/>
                </a:cubicBezTo>
                <a:cubicBezTo>
                  <a:pt x="453" y="485"/>
                  <a:pt x="453" y="485"/>
                  <a:pt x="453" y="485"/>
                </a:cubicBezTo>
                <a:cubicBezTo>
                  <a:pt x="453" y="485"/>
                  <a:pt x="453" y="485"/>
                  <a:pt x="453" y="485"/>
                </a:cubicBezTo>
                <a:cubicBezTo>
                  <a:pt x="453" y="485"/>
                  <a:pt x="453" y="485"/>
                  <a:pt x="453" y="485"/>
                </a:cubicBezTo>
                <a:cubicBezTo>
                  <a:pt x="453" y="485"/>
                  <a:pt x="453" y="485"/>
                  <a:pt x="453" y="485"/>
                </a:cubicBezTo>
                <a:cubicBezTo>
                  <a:pt x="453" y="312"/>
                  <a:pt x="453" y="312"/>
                  <a:pt x="453" y="312"/>
                </a:cubicBezTo>
                <a:cubicBezTo>
                  <a:pt x="453" y="312"/>
                  <a:pt x="451" y="269"/>
                  <a:pt x="471" y="269"/>
                </a:cubicBezTo>
                <a:cubicBezTo>
                  <a:pt x="471" y="269"/>
                  <a:pt x="471" y="269"/>
                  <a:pt x="471" y="269"/>
                </a:cubicBezTo>
                <a:cubicBezTo>
                  <a:pt x="471" y="269"/>
                  <a:pt x="471" y="269"/>
                  <a:pt x="471" y="269"/>
                </a:cubicBezTo>
                <a:cubicBezTo>
                  <a:pt x="491" y="269"/>
                  <a:pt x="488" y="303"/>
                  <a:pt x="531" y="303"/>
                </a:cubicBezTo>
                <a:cubicBezTo>
                  <a:pt x="547" y="303"/>
                  <a:pt x="562" y="296"/>
                  <a:pt x="573" y="286"/>
                </a:cubicBezTo>
                <a:cubicBezTo>
                  <a:pt x="584" y="275"/>
                  <a:pt x="591" y="260"/>
                  <a:pt x="591" y="243"/>
                </a:cubicBezTo>
                <a:cubicBezTo>
                  <a:pt x="591" y="210"/>
                  <a:pt x="564" y="183"/>
                  <a:pt x="531" y="183"/>
                </a:cubicBezTo>
                <a:cubicBezTo>
                  <a:pt x="488" y="183"/>
                  <a:pt x="491" y="218"/>
                  <a:pt x="471" y="218"/>
                </a:cubicBezTo>
                <a:cubicBezTo>
                  <a:pt x="471" y="218"/>
                  <a:pt x="471" y="218"/>
                  <a:pt x="471" y="218"/>
                </a:cubicBezTo>
                <a:cubicBezTo>
                  <a:pt x="471" y="218"/>
                  <a:pt x="471" y="218"/>
                  <a:pt x="471" y="218"/>
                </a:cubicBezTo>
                <a:cubicBezTo>
                  <a:pt x="451" y="218"/>
                  <a:pt x="453" y="175"/>
                  <a:pt x="453" y="175"/>
                </a:cubicBezTo>
                <a:cubicBezTo>
                  <a:pt x="453" y="2"/>
                  <a:pt x="453" y="2"/>
                  <a:pt x="453" y="2"/>
                </a:cubicBezTo>
                <a:cubicBezTo>
                  <a:pt x="453" y="2"/>
                  <a:pt x="453" y="2"/>
                  <a:pt x="453" y="2"/>
                </a:cubicBezTo>
                <a:cubicBezTo>
                  <a:pt x="280" y="2"/>
                  <a:pt x="280" y="2"/>
                  <a:pt x="280" y="2"/>
                </a:cubicBezTo>
                <a:cubicBezTo>
                  <a:pt x="280" y="2"/>
                  <a:pt x="259" y="1"/>
                  <a:pt x="247" y="7"/>
                </a:cubicBezTo>
                <a:cubicBezTo>
                  <a:pt x="241" y="10"/>
                  <a:pt x="237" y="14"/>
                  <a:pt x="237" y="20"/>
                </a:cubicBezTo>
                <a:cubicBezTo>
                  <a:pt x="237" y="34"/>
                  <a:pt x="253" y="37"/>
                  <a:pt x="263" y="51"/>
                </a:cubicBezTo>
                <a:cubicBezTo>
                  <a:pt x="263" y="51"/>
                  <a:pt x="263" y="51"/>
                  <a:pt x="263" y="51"/>
                </a:cubicBezTo>
                <a:cubicBezTo>
                  <a:pt x="266" y="55"/>
                  <a:pt x="268" y="59"/>
                  <a:pt x="269" y="64"/>
                </a:cubicBezTo>
                <a:cubicBezTo>
                  <a:pt x="270" y="68"/>
                  <a:pt x="271" y="74"/>
                  <a:pt x="271" y="80"/>
                </a:cubicBezTo>
                <a:cubicBezTo>
                  <a:pt x="271" y="84"/>
                  <a:pt x="271" y="88"/>
                  <a:pt x="270" y="92"/>
                </a:cubicBezTo>
                <a:cubicBezTo>
                  <a:pt x="266" y="109"/>
                  <a:pt x="255" y="124"/>
                  <a:pt x="240" y="133"/>
                </a:cubicBezTo>
                <a:cubicBezTo>
                  <a:pt x="231" y="137"/>
                  <a:pt x="222" y="140"/>
                  <a:pt x="211" y="140"/>
                </a:cubicBezTo>
                <a:cubicBezTo>
                  <a:pt x="182" y="140"/>
                  <a:pt x="158" y="119"/>
                  <a:pt x="153" y="92"/>
                </a:cubicBezTo>
                <a:cubicBezTo>
                  <a:pt x="152" y="88"/>
                  <a:pt x="151" y="84"/>
                  <a:pt x="151" y="80"/>
                </a:cubicBezTo>
                <a:cubicBezTo>
                  <a:pt x="151" y="38"/>
                  <a:pt x="186" y="40"/>
                  <a:pt x="186" y="20"/>
                </a:cubicBezTo>
                <a:cubicBezTo>
                  <a:pt x="186" y="0"/>
                  <a:pt x="143" y="2"/>
                  <a:pt x="143" y="2"/>
                </a:cubicBezTo>
                <a:cubicBezTo>
                  <a:pt x="56" y="2"/>
                  <a:pt x="56" y="2"/>
                  <a:pt x="56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1" y="4"/>
                  <a:pt x="1" y="4"/>
                </a:cubicBezTo>
                <a:cubicBezTo>
                  <a:pt x="8" y="52"/>
                  <a:pt x="29" y="127"/>
                  <a:pt x="47" y="171"/>
                </a:cubicBezTo>
                <a:close/>
              </a:path>
            </a:pathLst>
          </a:custGeom>
          <a:solidFill>
            <a:srgbClr val="FFD100"/>
          </a:solidFill>
          <a:ln>
            <a:solidFill>
              <a:srgbClr val="FFD10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Franklin Gothic Book" panose="020B0503020102020204"/>
            </a:endParaRPr>
          </a:p>
        </p:txBody>
      </p:sp>
      <p:sp>
        <p:nvSpPr>
          <p:cNvPr id="9" name="puzzle piece 5"/>
          <p:cNvSpPr>
            <a:spLocks/>
          </p:cNvSpPr>
          <p:nvPr/>
        </p:nvSpPr>
        <p:spPr bwMode="auto">
          <a:xfrm>
            <a:off x="2720298" y="3826662"/>
            <a:ext cx="1135063" cy="2325688"/>
          </a:xfrm>
          <a:custGeom>
            <a:avLst/>
            <a:gdLst>
              <a:gd name="T0" fmla="*/ 54 w 302"/>
              <a:gd name="T1" fmla="*/ 194 h 619"/>
              <a:gd name="T2" fmla="*/ 73 w 302"/>
              <a:gd name="T3" fmla="*/ 208 h 619"/>
              <a:gd name="T4" fmla="*/ 71 w 302"/>
              <a:gd name="T5" fmla="*/ 219 h 619"/>
              <a:gd name="T6" fmla="*/ 71 w 302"/>
              <a:gd name="T7" fmla="*/ 252 h 619"/>
              <a:gd name="T8" fmla="*/ 86 w 302"/>
              <a:gd name="T9" fmla="*/ 281 h 619"/>
              <a:gd name="T10" fmla="*/ 71 w 302"/>
              <a:gd name="T11" fmla="*/ 310 h 619"/>
              <a:gd name="T12" fmla="*/ 71 w 302"/>
              <a:gd name="T13" fmla="*/ 342 h 619"/>
              <a:gd name="T14" fmla="*/ 86 w 302"/>
              <a:gd name="T15" fmla="*/ 371 h 619"/>
              <a:gd name="T16" fmla="*/ 71 w 302"/>
              <a:gd name="T17" fmla="*/ 400 h 619"/>
              <a:gd name="T18" fmla="*/ 71 w 302"/>
              <a:gd name="T19" fmla="*/ 432 h 619"/>
              <a:gd name="T20" fmla="*/ 86 w 302"/>
              <a:gd name="T21" fmla="*/ 461 h 619"/>
              <a:gd name="T22" fmla="*/ 71 w 302"/>
              <a:gd name="T23" fmla="*/ 490 h 619"/>
              <a:gd name="T24" fmla="*/ 71 w 302"/>
              <a:gd name="T25" fmla="*/ 523 h 619"/>
              <a:gd name="T26" fmla="*/ 107 w 302"/>
              <a:gd name="T27" fmla="*/ 558 h 619"/>
              <a:gd name="T28" fmla="*/ 143 w 302"/>
              <a:gd name="T29" fmla="*/ 558 h 619"/>
              <a:gd name="T30" fmla="*/ 162 w 302"/>
              <a:gd name="T31" fmla="*/ 593 h 619"/>
              <a:gd name="T32" fmla="*/ 206 w 302"/>
              <a:gd name="T33" fmla="*/ 619 h 619"/>
              <a:gd name="T34" fmla="*/ 302 w 302"/>
              <a:gd name="T35" fmla="*/ 619 h 619"/>
              <a:gd name="T36" fmla="*/ 302 w 302"/>
              <a:gd name="T37" fmla="*/ 448 h 619"/>
              <a:gd name="T38" fmla="*/ 302 w 302"/>
              <a:gd name="T39" fmla="*/ 447 h 619"/>
              <a:gd name="T40" fmla="*/ 302 w 302"/>
              <a:gd name="T41" fmla="*/ 445 h 619"/>
              <a:gd name="T42" fmla="*/ 283 w 302"/>
              <a:gd name="T43" fmla="*/ 405 h 619"/>
              <a:gd name="T44" fmla="*/ 224 w 302"/>
              <a:gd name="T45" fmla="*/ 439 h 619"/>
              <a:gd name="T46" fmla="*/ 164 w 302"/>
              <a:gd name="T47" fmla="*/ 379 h 619"/>
              <a:gd name="T48" fmla="*/ 164 w 302"/>
              <a:gd name="T49" fmla="*/ 378 h 619"/>
              <a:gd name="T50" fmla="*/ 224 w 302"/>
              <a:gd name="T51" fmla="*/ 318 h 619"/>
              <a:gd name="T52" fmla="*/ 283 w 302"/>
              <a:gd name="T53" fmla="*/ 352 h 619"/>
              <a:gd name="T54" fmla="*/ 302 w 302"/>
              <a:gd name="T55" fmla="*/ 314 h 619"/>
              <a:gd name="T56" fmla="*/ 302 w 302"/>
              <a:gd name="T57" fmla="*/ 311 h 619"/>
              <a:gd name="T58" fmla="*/ 302 w 302"/>
              <a:gd name="T59" fmla="*/ 284 h 619"/>
              <a:gd name="T60" fmla="*/ 302 w 302"/>
              <a:gd name="T61" fmla="*/ 221 h 619"/>
              <a:gd name="T62" fmla="*/ 302 w 302"/>
              <a:gd name="T63" fmla="*/ 149 h 619"/>
              <a:gd name="T64" fmla="*/ 302 w 302"/>
              <a:gd name="T65" fmla="*/ 138 h 619"/>
              <a:gd name="T66" fmla="*/ 129 w 302"/>
              <a:gd name="T67" fmla="*/ 138 h 619"/>
              <a:gd name="T68" fmla="*/ 86 w 302"/>
              <a:gd name="T69" fmla="*/ 119 h 619"/>
              <a:gd name="T70" fmla="*/ 86 w 302"/>
              <a:gd name="T71" fmla="*/ 118 h 619"/>
              <a:gd name="T72" fmla="*/ 120 w 302"/>
              <a:gd name="T73" fmla="*/ 59 h 619"/>
              <a:gd name="T74" fmla="*/ 60 w 302"/>
              <a:gd name="T75" fmla="*/ 0 h 619"/>
              <a:gd name="T76" fmla="*/ 0 w 302"/>
              <a:gd name="T77" fmla="*/ 59 h 619"/>
              <a:gd name="T78" fmla="*/ 1 w 302"/>
              <a:gd name="T79" fmla="*/ 71 h 619"/>
              <a:gd name="T80" fmla="*/ 9 w 302"/>
              <a:gd name="T81" fmla="*/ 88 h 619"/>
              <a:gd name="T82" fmla="*/ 10 w 302"/>
              <a:gd name="T83" fmla="*/ 91 h 619"/>
              <a:gd name="T84" fmla="*/ 27 w 302"/>
              <a:gd name="T85" fmla="*/ 130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02" h="619">
                <a:moveTo>
                  <a:pt x="54" y="194"/>
                </a:moveTo>
                <a:cubicBezTo>
                  <a:pt x="56" y="199"/>
                  <a:pt x="63" y="204"/>
                  <a:pt x="73" y="208"/>
                </a:cubicBezTo>
                <a:cubicBezTo>
                  <a:pt x="72" y="212"/>
                  <a:pt x="71" y="215"/>
                  <a:pt x="71" y="219"/>
                </a:cubicBezTo>
                <a:cubicBezTo>
                  <a:pt x="71" y="252"/>
                  <a:pt x="71" y="252"/>
                  <a:pt x="71" y="252"/>
                </a:cubicBezTo>
                <a:cubicBezTo>
                  <a:pt x="71" y="264"/>
                  <a:pt x="77" y="274"/>
                  <a:pt x="86" y="281"/>
                </a:cubicBezTo>
                <a:cubicBezTo>
                  <a:pt x="77" y="287"/>
                  <a:pt x="71" y="298"/>
                  <a:pt x="71" y="310"/>
                </a:cubicBezTo>
                <a:cubicBezTo>
                  <a:pt x="71" y="342"/>
                  <a:pt x="71" y="342"/>
                  <a:pt x="71" y="342"/>
                </a:cubicBezTo>
                <a:cubicBezTo>
                  <a:pt x="71" y="354"/>
                  <a:pt x="77" y="364"/>
                  <a:pt x="86" y="371"/>
                </a:cubicBezTo>
                <a:cubicBezTo>
                  <a:pt x="77" y="377"/>
                  <a:pt x="71" y="388"/>
                  <a:pt x="71" y="400"/>
                </a:cubicBezTo>
                <a:cubicBezTo>
                  <a:pt x="71" y="432"/>
                  <a:pt x="71" y="432"/>
                  <a:pt x="71" y="432"/>
                </a:cubicBezTo>
                <a:cubicBezTo>
                  <a:pt x="71" y="444"/>
                  <a:pt x="77" y="455"/>
                  <a:pt x="86" y="461"/>
                </a:cubicBezTo>
                <a:cubicBezTo>
                  <a:pt x="77" y="468"/>
                  <a:pt x="71" y="478"/>
                  <a:pt x="71" y="490"/>
                </a:cubicBezTo>
                <a:cubicBezTo>
                  <a:pt x="71" y="523"/>
                  <a:pt x="71" y="523"/>
                  <a:pt x="71" y="523"/>
                </a:cubicBezTo>
                <a:cubicBezTo>
                  <a:pt x="71" y="542"/>
                  <a:pt x="87" y="558"/>
                  <a:pt x="107" y="558"/>
                </a:cubicBezTo>
                <a:cubicBezTo>
                  <a:pt x="143" y="558"/>
                  <a:pt x="143" y="558"/>
                  <a:pt x="143" y="558"/>
                </a:cubicBezTo>
                <a:cubicBezTo>
                  <a:pt x="162" y="593"/>
                  <a:pt x="162" y="593"/>
                  <a:pt x="162" y="593"/>
                </a:cubicBezTo>
                <a:cubicBezTo>
                  <a:pt x="170" y="607"/>
                  <a:pt x="190" y="619"/>
                  <a:pt x="206" y="619"/>
                </a:cubicBezTo>
                <a:cubicBezTo>
                  <a:pt x="302" y="619"/>
                  <a:pt x="302" y="619"/>
                  <a:pt x="302" y="619"/>
                </a:cubicBezTo>
                <a:cubicBezTo>
                  <a:pt x="302" y="448"/>
                  <a:pt x="302" y="448"/>
                  <a:pt x="302" y="448"/>
                </a:cubicBezTo>
                <a:cubicBezTo>
                  <a:pt x="302" y="447"/>
                  <a:pt x="302" y="447"/>
                  <a:pt x="302" y="447"/>
                </a:cubicBezTo>
                <a:cubicBezTo>
                  <a:pt x="302" y="447"/>
                  <a:pt x="302" y="446"/>
                  <a:pt x="302" y="445"/>
                </a:cubicBezTo>
                <a:cubicBezTo>
                  <a:pt x="302" y="435"/>
                  <a:pt x="300" y="405"/>
                  <a:pt x="283" y="405"/>
                </a:cubicBezTo>
                <a:cubicBezTo>
                  <a:pt x="264" y="405"/>
                  <a:pt x="266" y="439"/>
                  <a:pt x="224" y="439"/>
                </a:cubicBezTo>
                <a:cubicBezTo>
                  <a:pt x="191" y="439"/>
                  <a:pt x="164" y="412"/>
                  <a:pt x="164" y="379"/>
                </a:cubicBezTo>
                <a:cubicBezTo>
                  <a:pt x="164" y="378"/>
                  <a:pt x="164" y="378"/>
                  <a:pt x="164" y="378"/>
                </a:cubicBezTo>
                <a:cubicBezTo>
                  <a:pt x="164" y="345"/>
                  <a:pt x="191" y="318"/>
                  <a:pt x="224" y="318"/>
                </a:cubicBezTo>
                <a:cubicBezTo>
                  <a:pt x="266" y="318"/>
                  <a:pt x="264" y="352"/>
                  <a:pt x="283" y="352"/>
                </a:cubicBezTo>
                <a:cubicBezTo>
                  <a:pt x="300" y="352"/>
                  <a:pt x="302" y="325"/>
                  <a:pt x="302" y="314"/>
                </a:cubicBezTo>
                <a:cubicBezTo>
                  <a:pt x="302" y="312"/>
                  <a:pt x="302" y="311"/>
                  <a:pt x="302" y="311"/>
                </a:cubicBezTo>
                <a:cubicBezTo>
                  <a:pt x="302" y="284"/>
                  <a:pt x="302" y="284"/>
                  <a:pt x="302" y="284"/>
                </a:cubicBezTo>
                <a:cubicBezTo>
                  <a:pt x="302" y="221"/>
                  <a:pt x="302" y="221"/>
                  <a:pt x="302" y="221"/>
                </a:cubicBezTo>
                <a:cubicBezTo>
                  <a:pt x="302" y="149"/>
                  <a:pt x="302" y="149"/>
                  <a:pt x="302" y="149"/>
                </a:cubicBezTo>
                <a:cubicBezTo>
                  <a:pt x="302" y="138"/>
                  <a:pt x="302" y="138"/>
                  <a:pt x="302" y="138"/>
                </a:cubicBezTo>
                <a:cubicBezTo>
                  <a:pt x="129" y="138"/>
                  <a:pt x="129" y="138"/>
                  <a:pt x="129" y="138"/>
                </a:cubicBezTo>
                <a:cubicBezTo>
                  <a:pt x="129" y="138"/>
                  <a:pt x="86" y="140"/>
                  <a:pt x="86" y="119"/>
                </a:cubicBezTo>
                <a:cubicBezTo>
                  <a:pt x="86" y="118"/>
                  <a:pt x="86" y="118"/>
                  <a:pt x="86" y="118"/>
                </a:cubicBezTo>
                <a:cubicBezTo>
                  <a:pt x="86" y="99"/>
                  <a:pt x="120" y="101"/>
                  <a:pt x="120" y="59"/>
                </a:cubicBezTo>
                <a:cubicBezTo>
                  <a:pt x="120" y="26"/>
                  <a:pt x="93" y="0"/>
                  <a:pt x="60" y="0"/>
                </a:cubicBezTo>
                <a:cubicBezTo>
                  <a:pt x="27" y="0"/>
                  <a:pt x="1" y="26"/>
                  <a:pt x="0" y="59"/>
                </a:cubicBezTo>
                <a:cubicBezTo>
                  <a:pt x="0" y="64"/>
                  <a:pt x="1" y="67"/>
                  <a:pt x="1" y="71"/>
                </a:cubicBezTo>
                <a:cubicBezTo>
                  <a:pt x="9" y="88"/>
                  <a:pt x="9" y="88"/>
                  <a:pt x="9" y="88"/>
                </a:cubicBezTo>
                <a:cubicBezTo>
                  <a:pt x="10" y="91"/>
                  <a:pt x="10" y="91"/>
                  <a:pt x="10" y="91"/>
                </a:cubicBezTo>
                <a:cubicBezTo>
                  <a:pt x="27" y="130"/>
                  <a:pt x="27" y="130"/>
                  <a:pt x="27" y="130"/>
                </a:cubicBezTo>
              </a:path>
            </a:pathLst>
          </a:custGeom>
          <a:solidFill>
            <a:srgbClr val="43B02A"/>
          </a:solidFill>
          <a:ln>
            <a:solidFill>
              <a:srgbClr val="43B02A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Franklin Gothic Book" panose="020B0503020102020204"/>
            </a:endParaRPr>
          </a:p>
        </p:txBody>
      </p:sp>
      <p:sp>
        <p:nvSpPr>
          <p:cNvPr id="10" name="puzzle piece 4"/>
          <p:cNvSpPr>
            <a:spLocks/>
          </p:cNvSpPr>
          <p:nvPr/>
        </p:nvSpPr>
        <p:spPr bwMode="auto">
          <a:xfrm>
            <a:off x="3849011" y="2007387"/>
            <a:ext cx="1681163" cy="2833688"/>
          </a:xfrm>
          <a:custGeom>
            <a:avLst/>
            <a:gdLst>
              <a:gd name="T0" fmla="*/ 269 w 447"/>
              <a:gd name="T1" fmla="*/ 119 h 754"/>
              <a:gd name="T2" fmla="*/ 269 w 447"/>
              <a:gd name="T3" fmla="*/ 119 h 754"/>
              <a:gd name="T4" fmla="*/ 269 w 447"/>
              <a:gd name="T5" fmla="*/ 119 h 754"/>
              <a:gd name="T6" fmla="*/ 292 w 447"/>
              <a:gd name="T7" fmla="*/ 92 h 754"/>
              <a:gd name="T8" fmla="*/ 303 w 447"/>
              <a:gd name="T9" fmla="*/ 60 h 754"/>
              <a:gd name="T10" fmla="*/ 243 w 447"/>
              <a:gd name="T11" fmla="*/ 0 h 754"/>
              <a:gd name="T12" fmla="*/ 201 w 447"/>
              <a:gd name="T13" fmla="*/ 17 h 754"/>
              <a:gd name="T14" fmla="*/ 183 w 447"/>
              <a:gd name="T15" fmla="*/ 60 h 754"/>
              <a:gd name="T16" fmla="*/ 217 w 447"/>
              <a:gd name="T17" fmla="*/ 119 h 754"/>
              <a:gd name="T18" fmla="*/ 217 w 447"/>
              <a:gd name="T19" fmla="*/ 119 h 754"/>
              <a:gd name="T20" fmla="*/ 217 w 447"/>
              <a:gd name="T21" fmla="*/ 119 h 754"/>
              <a:gd name="T22" fmla="*/ 175 w 447"/>
              <a:gd name="T23" fmla="*/ 138 h 754"/>
              <a:gd name="T24" fmla="*/ 2 w 447"/>
              <a:gd name="T25" fmla="*/ 138 h 754"/>
              <a:gd name="T26" fmla="*/ 2 w 447"/>
              <a:gd name="T27" fmla="*/ 311 h 754"/>
              <a:gd name="T28" fmla="*/ 20 w 447"/>
              <a:gd name="T29" fmla="*/ 354 h 754"/>
              <a:gd name="T30" fmla="*/ 80 w 447"/>
              <a:gd name="T31" fmla="*/ 319 h 754"/>
              <a:gd name="T32" fmla="*/ 80 w 447"/>
              <a:gd name="T33" fmla="*/ 319 h 754"/>
              <a:gd name="T34" fmla="*/ 80 w 447"/>
              <a:gd name="T35" fmla="*/ 319 h 754"/>
              <a:gd name="T36" fmla="*/ 140 w 447"/>
              <a:gd name="T37" fmla="*/ 379 h 754"/>
              <a:gd name="T38" fmla="*/ 122 w 447"/>
              <a:gd name="T39" fmla="*/ 422 h 754"/>
              <a:gd name="T40" fmla="*/ 80 w 447"/>
              <a:gd name="T41" fmla="*/ 439 h 754"/>
              <a:gd name="T42" fmla="*/ 20 w 447"/>
              <a:gd name="T43" fmla="*/ 405 h 754"/>
              <a:gd name="T44" fmla="*/ 2 w 447"/>
              <a:gd name="T45" fmla="*/ 448 h 754"/>
              <a:gd name="T46" fmla="*/ 2 w 447"/>
              <a:gd name="T47" fmla="*/ 621 h 754"/>
              <a:gd name="T48" fmla="*/ 2 w 447"/>
              <a:gd name="T49" fmla="*/ 621 h 754"/>
              <a:gd name="T50" fmla="*/ 2 w 447"/>
              <a:gd name="T51" fmla="*/ 621 h 754"/>
              <a:gd name="T52" fmla="*/ 2 w 447"/>
              <a:gd name="T53" fmla="*/ 621 h 754"/>
              <a:gd name="T54" fmla="*/ 175 w 447"/>
              <a:gd name="T55" fmla="*/ 621 h 754"/>
              <a:gd name="T56" fmla="*/ 217 w 447"/>
              <a:gd name="T57" fmla="*/ 639 h 754"/>
              <a:gd name="T58" fmla="*/ 194 w 447"/>
              <a:gd name="T59" fmla="*/ 666 h 754"/>
              <a:gd name="T60" fmla="*/ 183 w 447"/>
              <a:gd name="T61" fmla="*/ 699 h 754"/>
              <a:gd name="T62" fmla="*/ 195 w 447"/>
              <a:gd name="T63" fmla="*/ 734 h 754"/>
              <a:gd name="T64" fmla="*/ 220 w 447"/>
              <a:gd name="T65" fmla="*/ 754 h 754"/>
              <a:gd name="T66" fmla="*/ 225 w 447"/>
              <a:gd name="T67" fmla="*/ 736 h 754"/>
              <a:gd name="T68" fmla="*/ 225 w 447"/>
              <a:gd name="T69" fmla="*/ 703 h 754"/>
              <a:gd name="T70" fmla="*/ 223 w 447"/>
              <a:gd name="T71" fmla="*/ 692 h 754"/>
              <a:gd name="T72" fmla="*/ 242 w 447"/>
              <a:gd name="T73" fmla="*/ 678 h 754"/>
              <a:gd name="T74" fmla="*/ 400 w 447"/>
              <a:gd name="T75" fmla="*/ 307 h 754"/>
              <a:gd name="T76" fmla="*/ 446 w 447"/>
              <a:gd name="T77" fmla="*/ 140 h 754"/>
              <a:gd name="T78" fmla="*/ 447 w 447"/>
              <a:gd name="T79" fmla="*/ 138 h 754"/>
              <a:gd name="T80" fmla="*/ 312 w 447"/>
              <a:gd name="T81" fmla="*/ 138 h 754"/>
              <a:gd name="T82" fmla="*/ 269 w 447"/>
              <a:gd name="T83" fmla="*/ 119 h 7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47" h="754">
                <a:moveTo>
                  <a:pt x="269" y="119"/>
                </a:moveTo>
                <a:cubicBezTo>
                  <a:pt x="269" y="119"/>
                  <a:pt x="269" y="119"/>
                  <a:pt x="269" y="119"/>
                </a:cubicBezTo>
                <a:cubicBezTo>
                  <a:pt x="269" y="119"/>
                  <a:pt x="269" y="119"/>
                  <a:pt x="269" y="119"/>
                </a:cubicBezTo>
                <a:cubicBezTo>
                  <a:pt x="269" y="107"/>
                  <a:pt x="282" y="103"/>
                  <a:pt x="292" y="92"/>
                </a:cubicBezTo>
                <a:cubicBezTo>
                  <a:pt x="298" y="85"/>
                  <a:pt x="303" y="75"/>
                  <a:pt x="303" y="60"/>
                </a:cubicBezTo>
                <a:cubicBezTo>
                  <a:pt x="303" y="27"/>
                  <a:pt x="276" y="0"/>
                  <a:pt x="243" y="0"/>
                </a:cubicBezTo>
                <a:cubicBezTo>
                  <a:pt x="227" y="0"/>
                  <a:pt x="212" y="7"/>
                  <a:pt x="201" y="17"/>
                </a:cubicBezTo>
                <a:cubicBezTo>
                  <a:pt x="190" y="28"/>
                  <a:pt x="183" y="43"/>
                  <a:pt x="183" y="60"/>
                </a:cubicBezTo>
                <a:cubicBezTo>
                  <a:pt x="183" y="102"/>
                  <a:pt x="217" y="100"/>
                  <a:pt x="217" y="119"/>
                </a:cubicBezTo>
                <a:cubicBezTo>
                  <a:pt x="217" y="119"/>
                  <a:pt x="217" y="119"/>
                  <a:pt x="217" y="119"/>
                </a:cubicBezTo>
                <a:cubicBezTo>
                  <a:pt x="217" y="119"/>
                  <a:pt x="217" y="119"/>
                  <a:pt x="217" y="119"/>
                </a:cubicBezTo>
                <a:cubicBezTo>
                  <a:pt x="217" y="140"/>
                  <a:pt x="175" y="138"/>
                  <a:pt x="175" y="138"/>
                </a:cubicBezTo>
                <a:cubicBezTo>
                  <a:pt x="2" y="138"/>
                  <a:pt x="2" y="138"/>
                  <a:pt x="2" y="138"/>
                </a:cubicBezTo>
                <a:cubicBezTo>
                  <a:pt x="2" y="311"/>
                  <a:pt x="2" y="311"/>
                  <a:pt x="2" y="311"/>
                </a:cubicBezTo>
                <a:cubicBezTo>
                  <a:pt x="2" y="311"/>
                  <a:pt x="0" y="354"/>
                  <a:pt x="20" y="354"/>
                </a:cubicBezTo>
                <a:cubicBezTo>
                  <a:pt x="40" y="354"/>
                  <a:pt x="37" y="319"/>
                  <a:pt x="80" y="319"/>
                </a:cubicBezTo>
                <a:cubicBezTo>
                  <a:pt x="80" y="319"/>
                  <a:pt x="80" y="319"/>
                  <a:pt x="80" y="319"/>
                </a:cubicBezTo>
                <a:cubicBezTo>
                  <a:pt x="80" y="319"/>
                  <a:pt x="80" y="319"/>
                  <a:pt x="80" y="319"/>
                </a:cubicBezTo>
                <a:cubicBezTo>
                  <a:pt x="113" y="319"/>
                  <a:pt x="140" y="346"/>
                  <a:pt x="140" y="379"/>
                </a:cubicBezTo>
                <a:cubicBezTo>
                  <a:pt x="140" y="396"/>
                  <a:pt x="133" y="411"/>
                  <a:pt x="122" y="422"/>
                </a:cubicBezTo>
                <a:cubicBezTo>
                  <a:pt x="111" y="432"/>
                  <a:pt x="96" y="439"/>
                  <a:pt x="80" y="439"/>
                </a:cubicBezTo>
                <a:cubicBezTo>
                  <a:pt x="37" y="439"/>
                  <a:pt x="40" y="405"/>
                  <a:pt x="20" y="405"/>
                </a:cubicBezTo>
                <a:cubicBezTo>
                  <a:pt x="0" y="405"/>
                  <a:pt x="2" y="448"/>
                  <a:pt x="2" y="448"/>
                </a:cubicBezTo>
                <a:cubicBezTo>
                  <a:pt x="2" y="621"/>
                  <a:pt x="2" y="621"/>
                  <a:pt x="2" y="621"/>
                </a:cubicBezTo>
                <a:cubicBezTo>
                  <a:pt x="2" y="621"/>
                  <a:pt x="2" y="621"/>
                  <a:pt x="2" y="621"/>
                </a:cubicBezTo>
                <a:cubicBezTo>
                  <a:pt x="2" y="621"/>
                  <a:pt x="2" y="621"/>
                  <a:pt x="2" y="621"/>
                </a:cubicBezTo>
                <a:cubicBezTo>
                  <a:pt x="2" y="621"/>
                  <a:pt x="2" y="621"/>
                  <a:pt x="2" y="621"/>
                </a:cubicBezTo>
                <a:cubicBezTo>
                  <a:pt x="175" y="621"/>
                  <a:pt x="175" y="621"/>
                  <a:pt x="175" y="621"/>
                </a:cubicBezTo>
                <a:cubicBezTo>
                  <a:pt x="175" y="621"/>
                  <a:pt x="217" y="619"/>
                  <a:pt x="217" y="639"/>
                </a:cubicBezTo>
                <a:cubicBezTo>
                  <a:pt x="217" y="651"/>
                  <a:pt x="204" y="655"/>
                  <a:pt x="194" y="666"/>
                </a:cubicBezTo>
                <a:cubicBezTo>
                  <a:pt x="188" y="673"/>
                  <a:pt x="183" y="683"/>
                  <a:pt x="183" y="699"/>
                </a:cubicBezTo>
                <a:cubicBezTo>
                  <a:pt x="183" y="712"/>
                  <a:pt x="188" y="724"/>
                  <a:pt x="195" y="734"/>
                </a:cubicBezTo>
                <a:cubicBezTo>
                  <a:pt x="201" y="743"/>
                  <a:pt x="210" y="750"/>
                  <a:pt x="220" y="754"/>
                </a:cubicBezTo>
                <a:cubicBezTo>
                  <a:pt x="223" y="748"/>
                  <a:pt x="225" y="742"/>
                  <a:pt x="225" y="736"/>
                </a:cubicBezTo>
                <a:cubicBezTo>
                  <a:pt x="225" y="703"/>
                  <a:pt x="225" y="703"/>
                  <a:pt x="225" y="703"/>
                </a:cubicBezTo>
                <a:cubicBezTo>
                  <a:pt x="225" y="699"/>
                  <a:pt x="224" y="696"/>
                  <a:pt x="223" y="692"/>
                </a:cubicBezTo>
                <a:cubicBezTo>
                  <a:pt x="233" y="688"/>
                  <a:pt x="240" y="683"/>
                  <a:pt x="242" y="678"/>
                </a:cubicBezTo>
                <a:cubicBezTo>
                  <a:pt x="400" y="307"/>
                  <a:pt x="400" y="307"/>
                  <a:pt x="400" y="307"/>
                </a:cubicBezTo>
                <a:cubicBezTo>
                  <a:pt x="418" y="263"/>
                  <a:pt x="439" y="188"/>
                  <a:pt x="446" y="140"/>
                </a:cubicBezTo>
                <a:cubicBezTo>
                  <a:pt x="446" y="140"/>
                  <a:pt x="447" y="139"/>
                  <a:pt x="447" y="138"/>
                </a:cubicBezTo>
                <a:cubicBezTo>
                  <a:pt x="312" y="138"/>
                  <a:pt x="312" y="138"/>
                  <a:pt x="312" y="138"/>
                </a:cubicBezTo>
                <a:cubicBezTo>
                  <a:pt x="312" y="138"/>
                  <a:pt x="269" y="140"/>
                  <a:pt x="269" y="119"/>
                </a:cubicBezTo>
                <a:close/>
              </a:path>
            </a:pathLst>
          </a:custGeom>
          <a:solidFill>
            <a:srgbClr val="A4343A"/>
          </a:solidFill>
          <a:ln>
            <a:solidFill>
              <a:srgbClr val="A4343A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Franklin Gothic Book" panose="020B0503020102020204"/>
            </a:endParaRPr>
          </a:p>
        </p:txBody>
      </p:sp>
      <p:sp>
        <p:nvSpPr>
          <p:cNvPr id="11" name="puzzle piece 6"/>
          <p:cNvSpPr>
            <a:spLocks/>
          </p:cNvSpPr>
          <p:nvPr/>
        </p:nvSpPr>
        <p:spPr bwMode="auto">
          <a:xfrm>
            <a:off x="3336247" y="4333076"/>
            <a:ext cx="1358900" cy="1819275"/>
          </a:xfrm>
          <a:custGeom>
            <a:avLst/>
            <a:gdLst>
              <a:gd name="T0" fmla="*/ 361 w 361"/>
              <a:gd name="T1" fmla="*/ 207 h 484"/>
              <a:gd name="T2" fmla="*/ 361 w 361"/>
              <a:gd name="T3" fmla="*/ 175 h 484"/>
              <a:gd name="T4" fmla="*/ 346 w 361"/>
              <a:gd name="T5" fmla="*/ 146 h 484"/>
              <a:gd name="T6" fmla="*/ 356 w 361"/>
              <a:gd name="T7" fmla="*/ 135 h 484"/>
              <a:gd name="T8" fmla="*/ 331 w 361"/>
              <a:gd name="T9" fmla="*/ 115 h 484"/>
              <a:gd name="T10" fmla="*/ 319 w 361"/>
              <a:gd name="T11" fmla="*/ 80 h 484"/>
              <a:gd name="T12" fmla="*/ 330 w 361"/>
              <a:gd name="T13" fmla="*/ 47 h 484"/>
              <a:gd name="T14" fmla="*/ 353 w 361"/>
              <a:gd name="T15" fmla="*/ 20 h 484"/>
              <a:gd name="T16" fmla="*/ 311 w 361"/>
              <a:gd name="T17" fmla="*/ 2 h 484"/>
              <a:gd name="T18" fmla="*/ 138 w 361"/>
              <a:gd name="T19" fmla="*/ 2 h 484"/>
              <a:gd name="T20" fmla="*/ 138 w 361"/>
              <a:gd name="T21" fmla="*/ 14 h 484"/>
              <a:gd name="T22" fmla="*/ 138 w 361"/>
              <a:gd name="T23" fmla="*/ 41 h 484"/>
              <a:gd name="T24" fmla="*/ 138 w 361"/>
              <a:gd name="T25" fmla="*/ 86 h 484"/>
              <a:gd name="T26" fmla="*/ 138 w 361"/>
              <a:gd name="T27" fmla="*/ 175 h 484"/>
              <a:gd name="T28" fmla="*/ 138 w 361"/>
              <a:gd name="T29" fmla="*/ 179 h 484"/>
              <a:gd name="T30" fmla="*/ 119 w 361"/>
              <a:gd name="T31" fmla="*/ 219 h 484"/>
              <a:gd name="T32" fmla="*/ 60 w 361"/>
              <a:gd name="T33" fmla="*/ 184 h 484"/>
              <a:gd name="T34" fmla="*/ 0 w 361"/>
              <a:gd name="T35" fmla="*/ 244 h 484"/>
              <a:gd name="T36" fmla="*/ 60 w 361"/>
              <a:gd name="T37" fmla="*/ 303 h 484"/>
              <a:gd name="T38" fmla="*/ 119 w 361"/>
              <a:gd name="T39" fmla="*/ 269 h 484"/>
              <a:gd name="T40" fmla="*/ 138 w 361"/>
              <a:gd name="T41" fmla="*/ 310 h 484"/>
              <a:gd name="T42" fmla="*/ 138 w 361"/>
              <a:gd name="T43" fmla="*/ 313 h 484"/>
              <a:gd name="T44" fmla="*/ 138 w 361"/>
              <a:gd name="T45" fmla="*/ 484 h 484"/>
              <a:gd name="T46" fmla="*/ 226 w 361"/>
              <a:gd name="T47" fmla="*/ 484 h 484"/>
              <a:gd name="T48" fmla="*/ 270 w 361"/>
              <a:gd name="T49" fmla="*/ 458 h 484"/>
              <a:gd name="T50" fmla="*/ 289 w 361"/>
              <a:gd name="T51" fmla="*/ 423 h 484"/>
              <a:gd name="T52" fmla="*/ 321 w 361"/>
              <a:gd name="T53" fmla="*/ 423 h 484"/>
              <a:gd name="T54" fmla="*/ 321 w 361"/>
              <a:gd name="T55" fmla="*/ 423 h 484"/>
              <a:gd name="T56" fmla="*/ 325 w 361"/>
              <a:gd name="T57" fmla="*/ 423 h 484"/>
              <a:gd name="T58" fmla="*/ 361 w 361"/>
              <a:gd name="T59" fmla="*/ 388 h 484"/>
              <a:gd name="T60" fmla="*/ 361 w 361"/>
              <a:gd name="T61" fmla="*/ 355 h 484"/>
              <a:gd name="T62" fmla="*/ 360 w 361"/>
              <a:gd name="T63" fmla="*/ 351 h 484"/>
              <a:gd name="T64" fmla="*/ 360 w 361"/>
              <a:gd name="T65" fmla="*/ 350 h 484"/>
              <a:gd name="T66" fmla="*/ 346 w 361"/>
              <a:gd name="T67" fmla="*/ 326 h 484"/>
              <a:gd name="T68" fmla="*/ 361 w 361"/>
              <a:gd name="T69" fmla="*/ 297 h 484"/>
              <a:gd name="T70" fmla="*/ 361 w 361"/>
              <a:gd name="T71" fmla="*/ 265 h 484"/>
              <a:gd name="T72" fmla="*/ 346 w 361"/>
              <a:gd name="T73" fmla="*/ 236 h 484"/>
              <a:gd name="T74" fmla="*/ 361 w 361"/>
              <a:gd name="T75" fmla="*/ 207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61" h="484">
                <a:moveTo>
                  <a:pt x="361" y="207"/>
                </a:moveTo>
                <a:cubicBezTo>
                  <a:pt x="361" y="175"/>
                  <a:pt x="361" y="175"/>
                  <a:pt x="361" y="175"/>
                </a:cubicBezTo>
                <a:cubicBezTo>
                  <a:pt x="361" y="163"/>
                  <a:pt x="355" y="152"/>
                  <a:pt x="346" y="146"/>
                </a:cubicBezTo>
                <a:cubicBezTo>
                  <a:pt x="350" y="143"/>
                  <a:pt x="353" y="139"/>
                  <a:pt x="356" y="135"/>
                </a:cubicBezTo>
                <a:cubicBezTo>
                  <a:pt x="346" y="131"/>
                  <a:pt x="337" y="124"/>
                  <a:pt x="331" y="115"/>
                </a:cubicBezTo>
                <a:cubicBezTo>
                  <a:pt x="324" y="105"/>
                  <a:pt x="319" y="93"/>
                  <a:pt x="319" y="80"/>
                </a:cubicBezTo>
                <a:cubicBezTo>
                  <a:pt x="319" y="64"/>
                  <a:pt x="324" y="54"/>
                  <a:pt x="330" y="47"/>
                </a:cubicBezTo>
                <a:cubicBezTo>
                  <a:pt x="340" y="36"/>
                  <a:pt x="353" y="32"/>
                  <a:pt x="353" y="20"/>
                </a:cubicBezTo>
                <a:cubicBezTo>
                  <a:pt x="353" y="0"/>
                  <a:pt x="311" y="2"/>
                  <a:pt x="311" y="2"/>
                </a:cubicBezTo>
                <a:cubicBezTo>
                  <a:pt x="138" y="2"/>
                  <a:pt x="138" y="2"/>
                  <a:pt x="138" y="2"/>
                </a:cubicBezTo>
                <a:cubicBezTo>
                  <a:pt x="138" y="14"/>
                  <a:pt x="138" y="14"/>
                  <a:pt x="138" y="14"/>
                </a:cubicBezTo>
                <a:cubicBezTo>
                  <a:pt x="138" y="41"/>
                  <a:pt x="138" y="41"/>
                  <a:pt x="138" y="41"/>
                </a:cubicBezTo>
                <a:cubicBezTo>
                  <a:pt x="138" y="86"/>
                  <a:pt x="138" y="86"/>
                  <a:pt x="138" y="86"/>
                </a:cubicBezTo>
                <a:cubicBezTo>
                  <a:pt x="138" y="175"/>
                  <a:pt x="138" y="175"/>
                  <a:pt x="138" y="175"/>
                </a:cubicBezTo>
                <a:cubicBezTo>
                  <a:pt x="138" y="175"/>
                  <a:pt x="138" y="176"/>
                  <a:pt x="138" y="179"/>
                </a:cubicBezTo>
                <a:cubicBezTo>
                  <a:pt x="138" y="189"/>
                  <a:pt x="136" y="219"/>
                  <a:pt x="119" y="219"/>
                </a:cubicBezTo>
                <a:cubicBezTo>
                  <a:pt x="100" y="219"/>
                  <a:pt x="102" y="184"/>
                  <a:pt x="60" y="184"/>
                </a:cubicBezTo>
                <a:cubicBezTo>
                  <a:pt x="27" y="184"/>
                  <a:pt x="0" y="211"/>
                  <a:pt x="0" y="244"/>
                </a:cubicBezTo>
                <a:cubicBezTo>
                  <a:pt x="0" y="276"/>
                  <a:pt x="27" y="303"/>
                  <a:pt x="60" y="303"/>
                </a:cubicBezTo>
                <a:cubicBezTo>
                  <a:pt x="102" y="303"/>
                  <a:pt x="100" y="269"/>
                  <a:pt x="119" y="269"/>
                </a:cubicBezTo>
                <a:cubicBezTo>
                  <a:pt x="137" y="269"/>
                  <a:pt x="138" y="302"/>
                  <a:pt x="138" y="310"/>
                </a:cubicBezTo>
                <a:cubicBezTo>
                  <a:pt x="138" y="311"/>
                  <a:pt x="138" y="312"/>
                  <a:pt x="138" y="313"/>
                </a:cubicBezTo>
                <a:cubicBezTo>
                  <a:pt x="138" y="484"/>
                  <a:pt x="138" y="484"/>
                  <a:pt x="138" y="484"/>
                </a:cubicBezTo>
                <a:cubicBezTo>
                  <a:pt x="226" y="484"/>
                  <a:pt x="226" y="484"/>
                  <a:pt x="226" y="484"/>
                </a:cubicBezTo>
                <a:cubicBezTo>
                  <a:pt x="242" y="484"/>
                  <a:pt x="262" y="472"/>
                  <a:pt x="270" y="458"/>
                </a:cubicBezTo>
                <a:cubicBezTo>
                  <a:pt x="289" y="423"/>
                  <a:pt x="289" y="423"/>
                  <a:pt x="289" y="423"/>
                </a:cubicBezTo>
                <a:cubicBezTo>
                  <a:pt x="321" y="423"/>
                  <a:pt x="321" y="423"/>
                  <a:pt x="321" y="423"/>
                </a:cubicBezTo>
                <a:cubicBezTo>
                  <a:pt x="321" y="423"/>
                  <a:pt x="321" y="423"/>
                  <a:pt x="321" y="423"/>
                </a:cubicBezTo>
                <a:cubicBezTo>
                  <a:pt x="325" y="423"/>
                  <a:pt x="325" y="423"/>
                  <a:pt x="325" y="423"/>
                </a:cubicBezTo>
                <a:cubicBezTo>
                  <a:pt x="345" y="423"/>
                  <a:pt x="361" y="407"/>
                  <a:pt x="361" y="388"/>
                </a:cubicBezTo>
                <a:cubicBezTo>
                  <a:pt x="361" y="355"/>
                  <a:pt x="361" y="355"/>
                  <a:pt x="361" y="355"/>
                </a:cubicBezTo>
                <a:cubicBezTo>
                  <a:pt x="361" y="354"/>
                  <a:pt x="360" y="352"/>
                  <a:pt x="360" y="351"/>
                </a:cubicBezTo>
                <a:cubicBezTo>
                  <a:pt x="360" y="350"/>
                  <a:pt x="360" y="350"/>
                  <a:pt x="360" y="350"/>
                </a:cubicBezTo>
                <a:cubicBezTo>
                  <a:pt x="359" y="340"/>
                  <a:pt x="353" y="332"/>
                  <a:pt x="346" y="326"/>
                </a:cubicBezTo>
                <a:cubicBezTo>
                  <a:pt x="355" y="320"/>
                  <a:pt x="361" y="309"/>
                  <a:pt x="361" y="297"/>
                </a:cubicBezTo>
                <a:cubicBezTo>
                  <a:pt x="361" y="265"/>
                  <a:pt x="361" y="265"/>
                  <a:pt x="361" y="265"/>
                </a:cubicBezTo>
                <a:cubicBezTo>
                  <a:pt x="361" y="253"/>
                  <a:pt x="355" y="242"/>
                  <a:pt x="346" y="236"/>
                </a:cubicBezTo>
                <a:cubicBezTo>
                  <a:pt x="355" y="229"/>
                  <a:pt x="361" y="219"/>
                  <a:pt x="361" y="207"/>
                </a:cubicBezTo>
                <a:close/>
              </a:path>
            </a:pathLst>
          </a:custGeom>
          <a:solidFill>
            <a:srgbClr val="FF671F"/>
          </a:solidFill>
          <a:ln>
            <a:solidFill>
              <a:srgbClr val="FF671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Franklin Gothic Book" panose="020B0503020102020204"/>
            </a:endParaRPr>
          </a:p>
        </p:txBody>
      </p:sp>
      <p:sp>
        <p:nvSpPr>
          <p:cNvPr id="12" name="puzzle piece 2"/>
          <p:cNvSpPr>
            <a:spLocks/>
          </p:cNvSpPr>
          <p:nvPr/>
        </p:nvSpPr>
        <p:spPr bwMode="auto">
          <a:xfrm>
            <a:off x="3849011" y="711988"/>
            <a:ext cx="1693863" cy="1820863"/>
          </a:xfrm>
          <a:custGeom>
            <a:avLst/>
            <a:gdLst>
              <a:gd name="T0" fmla="*/ 423 w 450"/>
              <a:gd name="T1" fmla="*/ 299 h 485"/>
              <a:gd name="T2" fmla="*/ 369 w 450"/>
              <a:gd name="T3" fmla="*/ 195 h 485"/>
              <a:gd name="T4" fmla="*/ 2 w 450"/>
              <a:gd name="T5" fmla="*/ 0 h 485"/>
              <a:gd name="T6" fmla="*/ 2 w 450"/>
              <a:gd name="T7" fmla="*/ 173 h 485"/>
              <a:gd name="T8" fmla="*/ 20 w 450"/>
              <a:gd name="T9" fmla="*/ 216 h 485"/>
              <a:gd name="T10" fmla="*/ 27 w 450"/>
              <a:gd name="T11" fmla="*/ 214 h 485"/>
              <a:gd name="T12" fmla="*/ 55 w 450"/>
              <a:gd name="T13" fmla="*/ 187 h 485"/>
              <a:gd name="T14" fmla="*/ 80 w 450"/>
              <a:gd name="T15" fmla="*/ 181 h 485"/>
              <a:gd name="T16" fmla="*/ 140 w 450"/>
              <a:gd name="T17" fmla="*/ 241 h 485"/>
              <a:gd name="T18" fmla="*/ 108 w 450"/>
              <a:gd name="T19" fmla="*/ 294 h 485"/>
              <a:gd name="T20" fmla="*/ 80 w 450"/>
              <a:gd name="T21" fmla="*/ 301 h 485"/>
              <a:gd name="T22" fmla="*/ 20 w 450"/>
              <a:gd name="T23" fmla="*/ 267 h 485"/>
              <a:gd name="T24" fmla="*/ 13 w 450"/>
              <a:gd name="T25" fmla="*/ 269 h 485"/>
              <a:gd name="T26" fmla="*/ 2 w 450"/>
              <a:gd name="T27" fmla="*/ 310 h 485"/>
              <a:gd name="T28" fmla="*/ 2 w 450"/>
              <a:gd name="T29" fmla="*/ 337 h 485"/>
              <a:gd name="T30" fmla="*/ 2 w 450"/>
              <a:gd name="T31" fmla="*/ 388 h 485"/>
              <a:gd name="T32" fmla="*/ 2 w 450"/>
              <a:gd name="T33" fmla="*/ 458 h 485"/>
              <a:gd name="T34" fmla="*/ 2 w 450"/>
              <a:gd name="T35" fmla="*/ 483 h 485"/>
              <a:gd name="T36" fmla="*/ 175 w 450"/>
              <a:gd name="T37" fmla="*/ 483 h 485"/>
              <a:gd name="T38" fmla="*/ 217 w 450"/>
              <a:gd name="T39" fmla="*/ 464 h 485"/>
              <a:gd name="T40" fmla="*/ 183 w 450"/>
              <a:gd name="T41" fmla="*/ 405 h 485"/>
              <a:gd name="T42" fmla="*/ 201 w 450"/>
              <a:gd name="T43" fmla="*/ 362 h 485"/>
              <a:gd name="T44" fmla="*/ 243 w 450"/>
              <a:gd name="T45" fmla="*/ 345 h 485"/>
              <a:gd name="T46" fmla="*/ 303 w 450"/>
              <a:gd name="T47" fmla="*/ 405 h 485"/>
              <a:gd name="T48" fmla="*/ 292 w 450"/>
              <a:gd name="T49" fmla="*/ 437 h 485"/>
              <a:gd name="T50" fmla="*/ 269 w 450"/>
              <a:gd name="T51" fmla="*/ 464 h 485"/>
              <a:gd name="T52" fmla="*/ 312 w 450"/>
              <a:gd name="T53" fmla="*/ 483 h 485"/>
              <a:gd name="T54" fmla="*/ 447 w 450"/>
              <a:gd name="T55" fmla="*/ 483 h 485"/>
              <a:gd name="T56" fmla="*/ 450 w 450"/>
              <a:gd name="T57" fmla="*/ 452 h 485"/>
              <a:gd name="T58" fmla="*/ 423 w 450"/>
              <a:gd name="T59" fmla="*/ 299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50" h="485">
                <a:moveTo>
                  <a:pt x="423" y="299"/>
                </a:moveTo>
                <a:cubicBezTo>
                  <a:pt x="410" y="262"/>
                  <a:pt x="391" y="227"/>
                  <a:pt x="369" y="195"/>
                </a:cubicBezTo>
                <a:cubicBezTo>
                  <a:pt x="288" y="78"/>
                  <a:pt x="154" y="1"/>
                  <a:pt x="2" y="0"/>
                </a:cubicBezTo>
                <a:cubicBezTo>
                  <a:pt x="2" y="173"/>
                  <a:pt x="2" y="173"/>
                  <a:pt x="2" y="173"/>
                </a:cubicBezTo>
                <a:cubicBezTo>
                  <a:pt x="2" y="173"/>
                  <a:pt x="0" y="216"/>
                  <a:pt x="20" y="216"/>
                </a:cubicBezTo>
                <a:cubicBezTo>
                  <a:pt x="22" y="216"/>
                  <a:pt x="25" y="215"/>
                  <a:pt x="27" y="214"/>
                </a:cubicBezTo>
                <a:cubicBezTo>
                  <a:pt x="36" y="210"/>
                  <a:pt x="40" y="195"/>
                  <a:pt x="55" y="187"/>
                </a:cubicBezTo>
                <a:cubicBezTo>
                  <a:pt x="61" y="184"/>
                  <a:pt x="69" y="181"/>
                  <a:pt x="80" y="181"/>
                </a:cubicBezTo>
                <a:cubicBezTo>
                  <a:pt x="113" y="181"/>
                  <a:pt x="140" y="208"/>
                  <a:pt x="140" y="241"/>
                </a:cubicBezTo>
                <a:cubicBezTo>
                  <a:pt x="140" y="264"/>
                  <a:pt x="127" y="284"/>
                  <a:pt x="108" y="294"/>
                </a:cubicBezTo>
                <a:cubicBezTo>
                  <a:pt x="100" y="299"/>
                  <a:pt x="90" y="301"/>
                  <a:pt x="80" y="301"/>
                </a:cubicBezTo>
                <a:cubicBezTo>
                  <a:pt x="37" y="301"/>
                  <a:pt x="40" y="267"/>
                  <a:pt x="20" y="267"/>
                </a:cubicBezTo>
                <a:cubicBezTo>
                  <a:pt x="17" y="267"/>
                  <a:pt x="15" y="268"/>
                  <a:pt x="13" y="269"/>
                </a:cubicBezTo>
                <a:cubicBezTo>
                  <a:pt x="0" y="277"/>
                  <a:pt x="2" y="310"/>
                  <a:pt x="2" y="310"/>
                </a:cubicBezTo>
                <a:cubicBezTo>
                  <a:pt x="2" y="337"/>
                  <a:pt x="2" y="337"/>
                  <a:pt x="2" y="337"/>
                </a:cubicBezTo>
                <a:cubicBezTo>
                  <a:pt x="2" y="388"/>
                  <a:pt x="2" y="388"/>
                  <a:pt x="2" y="388"/>
                </a:cubicBezTo>
                <a:cubicBezTo>
                  <a:pt x="2" y="458"/>
                  <a:pt x="2" y="458"/>
                  <a:pt x="2" y="458"/>
                </a:cubicBezTo>
                <a:cubicBezTo>
                  <a:pt x="2" y="483"/>
                  <a:pt x="2" y="483"/>
                  <a:pt x="2" y="483"/>
                </a:cubicBezTo>
                <a:cubicBezTo>
                  <a:pt x="175" y="483"/>
                  <a:pt x="175" y="483"/>
                  <a:pt x="175" y="483"/>
                </a:cubicBezTo>
                <a:cubicBezTo>
                  <a:pt x="175" y="483"/>
                  <a:pt x="217" y="485"/>
                  <a:pt x="217" y="464"/>
                </a:cubicBezTo>
                <a:cubicBezTo>
                  <a:pt x="217" y="445"/>
                  <a:pt x="183" y="447"/>
                  <a:pt x="183" y="405"/>
                </a:cubicBezTo>
                <a:cubicBezTo>
                  <a:pt x="183" y="388"/>
                  <a:pt x="190" y="373"/>
                  <a:pt x="201" y="362"/>
                </a:cubicBezTo>
                <a:cubicBezTo>
                  <a:pt x="212" y="352"/>
                  <a:pt x="227" y="345"/>
                  <a:pt x="243" y="345"/>
                </a:cubicBezTo>
                <a:cubicBezTo>
                  <a:pt x="276" y="345"/>
                  <a:pt x="303" y="372"/>
                  <a:pt x="303" y="405"/>
                </a:cubicBezTo>
                <a:cubicBezTo>
                  <a:pt x="303" y="420"/>
                  <a:pt x="298" y="430"/>
                  <a:pt x="292" y="437"/>
                </a:cubicBezTo>
                <a:cubicBezTo>
                  <a:pt x="282" y="448"/>
                  <a:pt x="269" y="452"/>
                  <a:pt x="269" y="464"/>
                </a:cubicBezTo>
                <a:cubicBezTo>
                  <a:pt x="269" y="485"/>
                  <a:pt x="312" y="483"/>
                  <a:pt x="312" y="483"/>
                </a:cubicBezTo>
                <a:cubicBezTo>
                  <a:pt x="447" y="483"/>
                  <a:pt x="447" y="483"/>
                  <a:pt x="447" y="483"/>
                </a:cubicBezTo>
                <a:cubicBezTo>
                  <a:pt x="448" y="477"/>
                  <a:pt x="450" y="461"/>
                  <a:pt x="450" y="452"/>
                </a:cubicBezTo>
                <a:cubicBezTo>
                  <a:pt x="450" y="398"/>
                  <a:pt x="440" y="347"/>
                  <a:pt x="423" y="299"/>
                </a:cubicBezTo>
                <a:close/>
              </a:path>
            </a:pathLst>
          </a:custGeom>
          <a:solidFill>
            <a:srgbClr val="C4D600"/>
          </a:solidFill>
          <a:ln>
            <a:solidFill>
              <a:srgbClr val="C4D60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Franklin Gothic Book" panose="020B0503020102020204"/>
            </a:endParaRPr>
          </a:p>
        </p:txBody>
      </p:sp>
      <p:sp>
        <p:nvSpPr>
          <p:cNvPr id="13" name="static title slide"/>
          <p:cNvSpPr txBox="1"/>
          <p:nvPr/>
        </p:nvSpPr>
        <p:spPr>
          <a:xfrm>
            <a:off x="5987378" y="4900231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prstClr val="white">
                    <a:lumMod val="85000"/>
                  </a:prstClr>
                </a:solidFill>
              </a:rPr>
              <a:t>Understanding </a:t>
            </a:r>
          </a:p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prstClr val="white">
                    <a:lumMod val="85000"/>
                  </a:prstClr>
                </a:solidFill>
              </a:rPr>
              <a:t>the Collaborative Operating Model </a:t>
            </a:r>
            <a:endParaRPr lang="en-US" sz="2400" b="1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14" name="pieces"/>
          <p:cNvSpPr txBox="1"/>
          <p:nvPr/>
        </p:nvSpPr>
        <p:spPr>
          <a:xfrm>
            <a:off x="5951376" y="3389229"/>
            <a:ext cx="4694253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4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for our work together</a:t>
            </a:r>
          </a:p>
        </p:txBody>
      </p:sp>
      <p:sp>
        <p:nvSpPr>
          <p:cNvPr id="15" name="puzzle"/>
          <p:cNvSpPr txBox="1"/>
          <p:nvPr/>
        </p:nvSpPr>
        <p:spPr>
          <a:xfrm>
            <a:off x="5906987" y="2151766"/>
            <a:ext cx="49735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Future</a:t>
            </a:r>
          </a:p>
        </p:txBody>
      </p:sp>
      <p:sp>
        <p:nvSpPr>
          <p:cNvPr id="16" name="light bulb"/>
          <p:cNvSpPr txBox="1"/>
          <p:nvPr/>
        </p:nvSpPr>
        <p:spPr>
          <a:xfrm>
            <a:off x="5951377" y="1168199"/>
            <a:ext cx="5731820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4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Building </a:t>
            </a:r>
          </a:p>
          <a:p>
            <a:pPr>
              <a:lnSpc>
                <a:spcPts val="5000"/>
              </a:lnSpc>
            </a:pPr>
            <a:r>
              <a:rPr lang="en-US" sz="4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a brighter</a:t>
            </a:r>
          </a:p>
        </p:txBody>
      </p:sp>
    </p:spTree>
    <p:extLst>
      <p:ext uri="{BB962C8B-B14F-4D97-AF65-F5344CB8AC3E}">
        <p14:creationId xmlns:p14="http://schemas.microsoft.com/office/powerpoint/2010/main" val="91570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Google Shape;151;p30">
            <a:extLst>
              <a:ext uri="{FF2B5EF4-FFF2-40B4-BE49-F238E27FC236}">
                <a16:creationId xmlns:a16="http://schemas.microsoft.com/office/drawing/2014/main" xmlns="" id="{8DFBDFE2-3BAA-464E-AA05-558F3AF97EA3}"/>
              </a:ext>
            </a:extLst>
          </p:cNvPr>
          <p:cNvSpPr txBox="1">
            <a:spLocks/>
          </p:cNvSpPr>
          <p:nvPr/>
        </p:nvSpPr>
        <p:spPr>
          <a:xfrm>
            <a:off x="562963" y="324902"/>
            <a:ext cx="12192000" cy="769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FD7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AFD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FD7"/>
              </a:buClr>
              <a:buSzPts val="4000"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AFD7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Direct Marketing Pilots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AFD7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F4F3EEE8-DB55-4D6E-9B4F-16BBB745E347}"/>
              </a:ext>
            </a:extLst>
          </p:cNvPr>
          <p:cNvSpPr/>
          <p:nvPr/>
        </p:nvSpPr>
        <p:spPr>
          <a:xfrm>
            <a:off x="838200" y="3586840"/>
            <a:ext cx="628791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Habitat for Humanity of Charlotte</a:t>
            </a: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Habitat for Humanity Chicago</a:t>
            </a: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Chicagoland Habitat for Humanity </a:t>
            </a: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Habitat for Humanity 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of </a:t>
            </a:r>
            <a:br>
              <a:rPr lang="en-US" sz="20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r>
              <a:rPr lang="en-US" sz="20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Greater </a:t>
            </a: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Cincinnati</a:t>
            </a: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Habitat for Humanity East Bay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/</a:t>
            </a:r>
            <a:br>
              <a:rPr lang="en-US" sz="20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r>
              <a:rPr lang="en-US" sz="20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Silicon </a:t>
            </a: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Valley</a:t>
            </a: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DuPage Habitat for Humanity </a:t>
            </a: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Flower City Habitat for Humanity</a:t>
            </a: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Fox Valley Habitat for Humanity </a:t>
            </a: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2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E34A271-D729-4C8E-AF01-08C018A58EF9}"/>
              </a:ext>
            </a:extLst>
          </p:cNvPr>
          <p:cNvSpPr/>
          <p:nvPr/>
        </p:nvSpPr>
        <p:spPr>
          <a:xfrm>
            <a:off x="6156868" y="3586840"/>
            <a:ext cx="6166179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Habitat for Humanity of Greater Indianapolis</a:t>
            </a: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Habitat for Humanity of Jacksonville, Inc.</a:t>
            </a: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Habitat for 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Humanity Lake </a:t>
            </a: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County, Illinois</a:t>
            </a: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Habitat for Humanity of 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Greater </a:t>
            </a: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Los 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Angeles</a:t>
            </a:r>
            <a:endParaRPr lang="en-US" sz="2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Habitat for Humanity of McHenry County</a:t>
            </a: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Habitat for Humanity of Northern Fox Valley</a:t>
            </a: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Habitat for Humanity Portland/Metro East</a:t>
            </a: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Will County Habitat for Humanity</a:t>
            </a:r>
          </a:p>
          <a:p>
            <a:pPr>
              <a:buClr>
                <a:srgbClr val="000000"/>
              </a:buClr>
              <a:buFont typeface="Arial"/>
              <a:buNone/>
            </a:pPr>
            <a:endParaRPr lang="en-US" sz="2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" name="Shape 116"/>
          <p:cNvSpPr txBox="1">
            <a:spLocks/>
          </p:cNvSpPr>
          <p:nvPr/>
        </p:nvSpPr>
        <p:spPr>
          <a:xfrm>
            <a:off x="1155416" y="2457346"/>
            <a:ext cx="2242328" cy="463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>
            <a:lvl1pPr marL="0" marR="0" indent="0" algn="ctr" defTabSz="786384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64" b="0" i="0" u="none" strike="noStrike" cap="none" spc="0" baseline="0">
                <a:ln>
                  <a:noFill/>
                </a:ln>
                <a:solidFill>
                  <a:srgbClr val="7F7F7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739139" marR="0" indent="-320039" algn="l" defTabSz="6858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1114425" marR="0" indent="-342900" algn="l" defTabSz="6858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1495425" marR="0" indent="-371475" algn="l" defTabSz="6858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1884589" marR="0" indent="-408214" algn="l" defTabSz="6858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»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2203133" marR="0" indent="-388620" algn="l" defTabSz="6858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2546032" marR="0" indent="-388619" algn="l" defTabSz="6858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2888932" marR="0" indent="-388619" algn="l" defTabSz="6858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3231832" marR="0" indent="-388619" algn="l" defTabSz="6858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marL="0" marR="0" lvl="0" indent="0" algn="ctr" defTabSz="78638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Raise more money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Shape 117"/>
          <p:cNvSpPr/>
          <p:nvPr/>
        </p:nvSpPr>
        <p:spPr>
          <a:xfrm>
            <a:off x="4829798" y="2308245"/>
            <a:ext cx="2427264" cy="754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8568" tIns="68568" rIns="68568" bIns="68568" anchor="ctr">
            <a:spAutoFit/>
          </a:bodyPr>
          <a:lstStyle>
            <a:lvl1pPr algn="ctr">
              <a:spcBef>
                <a:spcPts val="500"/>
              </a:spcBef>
              <a:defRPr sz="2400">
                <a:solidFill>
                  <a:srgbClr val="7F7F7F"/>
                </a:solidFill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r>
              <a:rPr sz="2000" kern="0" dirty="0">
                <a:latin typeface="Arial"/>
                <a:cs typeface="Arial"/>
                <a:sym typeface="Arial"/>
              </a:rPr>
              <a:t>Deliver a donor-centric experience</a:t>
            </a:r>
          </a:p>
        </p:txBody>
      </p:sp>
      <p:sp>
        <p:nvSpPr>
          <p:cNvPr id="31" name="Shape 118"/>
          <p:cNvSpPr/>
          <p:nvPr/>
        </p:nvSpPr>
        <p:spPr>
          <a:xfrm>
            <a:off x="8020666" y="2266001"/>
            <a:ext cx="3598566" cy="754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8568" tIns="68568" rIns="68568" bIns="68568" anchor="ctr">
            <a:spAutoFit/>
          </a:bodyPr>
          <a:lstStyle>
            <a:lvl1pPr algn="ctr">
              <a:spcBef>
                <a:spcPts val="500"/>
              </a:spcBef>
              <a:defRPr sz="2400">
                <a:solidFill>
                  <a:srgbClr val="7F7F7F"/>
                </a:solidFill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r>
              <a:rPr sz="2000" kern="0" dirty="0">
                <a:latin typeface="Arial"/>
                <a:cs typeface="Arial"/>
                <a:sym typeface="Arial"/>
              </a:rPr>
              <a:t>Reduce competition between affiliates and HFHI</a:t>
            </a:r>
          </a:p>
        </p:txBody>
      </p:sp>
      <p:pic>
        <p:nvPicPr>
          <p:cNvPr id="32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35901" y="1168368"/>
            <a:ext cx="1223062" cy="1223063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image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55299" y="1182843"/>
            <a:ext cx="1015689" cy="1015689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image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65049" y="1136614"/>
            <a:ext cx="1223062" cy="122306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5941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DA4B2556-B39E-46FE-BAD4-765810552B78}"/>
              </a:ext>
            </a:extLst>
          </p:cNvPr>
          <p:cNvCxnSpPr>
            <a:cxnSpLocks/>
          </p:cNvCxnSpPr>
          <p:nvPr/>
        </p:nvCxnSpPr>
        <p:spPr>
          <a:xfrm>
            <a:off x="10378288" y="4140454"/>
            <a:ext cx="0" cy="1134113"/>
          </a:xfrm>
          <a:prstGeom prst="straightConnector1">
            <a:avLst/>
          </a:prstGeom>
          <a:noFill/>
          <a:ln w="5715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87A20E80-A496-46C1-AC33-D3BBE7DD07CE}"/>
              </a:ext>
            </a:extLst>
          </p:cNvPr>
          <p:cNvCxnSpPr>
            <a:cxnSpLocks/>
          </p:cNvCxnSpPr>
          <p:nvPr/>
        </p:nvCxnSpPr>
        <p:spPr>
          <a:xfrm>
            <a:off x="1660804" y="4165024"/>
            <a:ext cx="0" cy="1134113"/>
          </a:xfrm>
          <a:prstGeom prst="straightConnector1">
            <a:avLst/>
          </a:prstGeom>
          <a:noFill/>
          <a:ln w="5715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35" name="Google Shape;484;p67">
            <a:extLst>
              <a:ext uri="{FF2B5EF4-FFF2-40B4-BE49-F238E27FC236}">
                <a16:creationId xmlns:a16="http://schemas.microsoft.com/office/drawing/2014/main" xmlns="" id="{E236FD86-3607-414F-A5C6-2F5BD1E85586}"/>
              </a:ext>
            </a:extLst>
          </p:cNvPr>
          <p:cNvSpPr txBox="1">
            <a:spLocks/>
          </p:cNvSpPr>
          <p:nvPr/>
        </p:nvSpPr>
        <p:spPr>
          <a:xfrm>
            <a:off x="609600" y="14238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FD7"/>
              </a:buClr>
              <a:buSzPts val="4000"/>
              <a:buFont typeface="Arial"/>
              <a:buNone/>
              <a:defRPr sz="5333" b="1" i="0" u="none" strike="noStrike" cap="none">
                <a:solidFill>
                  <a:srgbClr val="00AFD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AFD7"/>
              </a:buClr>
              <a:buSzPts val="4000"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AFD7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Revenue Share Distribution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AFD7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6" name="Graphic 5" descr="Users">
            <a:extLst>
              <a:ext uri="{FF2B5EF4-FFF2-40B4-BE49-F238E27FC236}">
                <a16:creationId xmlns:a16="http://schemas.microsoft.com/office/drawing/2014/main" xmlns="" id="{3390022D-82FF-456F-AEC1-688293357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51204" y="1279033"/>
            <a:ext cx="1219200" cy="1219200"/>
          </a:xfrm>
          <a:prstGeom prst="rect">
            <a:avLst/>
          </a:prstGeom>
        </p:spPr>
      </p:pic>
      <p:pic>
        <p:nvPicPr>
          <p:cNvPr id="37" name="Graphic 6" descr="Users">
            <a:extLst>
              <a:ext uri="{FF2B5EF4-FFF2-40B4-BE49-F238E27FC236}">
                <a16:creationId xmlns:a16="http://schemas.microsoft.com/office/drawing/2014/main" xmlns="" id="{62C61643-DAD9-4ADB-B640-28E0BB7D53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478725" y="1279033"/>
            <a:ext cx="1219200" cy="1219200"/>
          </a:xfrm>
          <a:prstGeom prst="rect">
            <a:avLst/>
          </a:prstGeom>
        </p:spPr>
      </p:pic>
      <p:pic>
        <p:nvPicPr>
          <p:cNvPr id="38" name="Graphic 7" descr="Users">
            <a:extLst>
              <a:ext uri="{FF2B5EF4-FFF2-40B4-BE49-F238E27FC236}">
                <a16:creationId xmlns:a16="http://schemas.microsoft.com/office/drawing/2014/main" xmlns="" id="{4F09762B-F0BD-4163-B8C8-CD3204AD27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768688" y="1279033"/>
            <a:ext cx="1219200" cy="12192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DD731A11-F210-495E-83F5-BDEEF471AF79}"/>
              </a:ext>
            </a:extLst>
          </p:cNvPr>
          <p:cNvSpPr txBox="1"/>
          <p:nvPr/>
        </p:nvSpPr>
        <p:spPr>
          <a:xfrm>
            <a:off x="619156" y="2554395"/>
            <a:ext cx="274621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867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HFHI Only Donors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91584858-F7C3-49F1-BE99-BBDD9847B767}"/>
              </a:ext>
            </a:extLst>
          </p:cNvPr>
          <p:cNvSpPr txBox="1"/>
          <p:nvPr/>
        </p:nvSpPr>
        <p:spPr>
          <a:xfrm>
            <a:off x="9038180" y="2546757"/>
            <a:ext cx="274621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867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Affiliate Only Donors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E6E5F714-E85F-42A8-BC0C-C679F3ED6BE1}"/>
              </a:ext>
            </a:extLst>
          </p:cNvPr>
          <p:cNvSpPr txBox="1"/>
          <p:nvPr/>
        </p:nvSpPr>
        <p:spPr>
          <a:xfrm>
            <a:off x="4867442" y="2554395"/>
            <a:ext cx="274621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867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Shared/New Donors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1F9673FE-0E2F-45C0-9127-C15EFE845802}"/>
              </a:ext>
            </a:extLst>
          </p:cNvPr>
          <p:cNvSpPr txBox="1"/>
          <p:nvPr/>
        </p:nvSpPr>
        <p:spPr>
          <a:xfrm>
            <a:off x="619155" y="3142496"/>
            <a:ext cx="251686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4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Existing HFHI only donors in GSAs of pilot affiliates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7917FA11-08FC-4A82-B2BD-5B654350F019}"/>
              </a:ext>
            </a:extLst>
          </p:cNvPr>
          <p:cNvSpPr/>
          <p:nvPr/>
        </p:nvSpPr>
        <p:spPr>
          <a:xfrm>
            <a:off x="9005181" y="3141742"/>
            <a:ext cx="2746217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4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Existing affiliate only donors in affiliate GSA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743FCA0F-E9E7-4E10-9558-24220135FBEF}"/>
              </a:ext>
            </a:extLst>
          </p:cNvPr>
          <p:cNvSpPr/>
          <p:nvPr/>
        </p:nvSpPr>
        <p:spPr>
          <a:xfrm>
            <a:off x="4828211" y="2927632"/>
            <a:ext cx="2824680" cy="1221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4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Donors that appear on both HFHI and pilot affiliate database</a:t>
            </a:r>
          </a:p>
          <a:p>
            <a:pPr marL="380990" indent="-380990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4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New donors acquired through pilot efforts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D1AD94F4-83C7-4273-8699-3F951DA58AAA}"/>
              </a:ext>
            </a:extLst>
          </p:cNvPr>
          <p:cNvSpPr txBox="1"/>
          <p:nvPr/>
        </p:nvSpPr>
        <p:spPr>
          <a:xfrm>
            <a:off x="631226" y="5393069"/>
            <a:ext cx="2504793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HFHI receives 100% of the revenue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3A517E40-591B-4565-BB05-7683CB814A20}"/>
              </a:ext>
            </a:extLst>
          </p:cNvPr>
          <p:cNvSpPr txBox="1"/>
          <p:nvPr/>
        </p:nvSpPr>
        <p:spPr>
          <a:xfrm>
            <a:off x="9038179" y="5384065"/>
            <a:ext cx="2680219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Affiliate receives 100% of the revenue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30363440-5789-4BE8-8540-5356F82E2414}"/>
              </a:ext>
            </a:extLst>
          </p:cNvPr>
          <p:cNvSpPr txBox="1"/>
          <p:nvPr/>
        </p:nvSpPr>
        <p:spPr>
          <a:xfrm>
            <a:off x="4497345" y="5392102"/>
            <a:ext cx="3106328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Revenue is spilt 50/50</a:t>
            </a:r>
            <a:br>
              <a: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r>
              <a: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50% goes to HFHI</a:t>
            </a:r>
            <a:br>
              <a: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r>
              <a: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50% goes to Affiliate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xmlns="" id="{72875D78-B33D-4380-87EC-B20C76D2409D}"/>
              </a:ext>
            </a:extLst>
          </p:cNvPr>
          <p:cNvCxnSpPr/>
          <p:nvPr/>
        </p:nvCxnSpPr>
        <p:spPr>
          <a:xfrm>
            <a:off x="6088325" y="4296793"/>
            <a:ext cx="0" cy="977775"/>
          </a:xfrm>
          <a:prstGeom prst="straightConnector1">
            <a:avLst/>
          </a:prstGeom>
          <a:noFill/>
          <a:ln w="5715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pic>
        <p:nvPicPr>
          <p:cNvPr id="49" name="Graphic 24" descr="Money">
            <a:extLst>
              <a:ext uri="{FF2B5EF4-FFF2-40B4-BE49-F238E27FC236}">
                <a16:creationId xmlns:a16="http://schemas.microsoft.com/office/drawing/2014/main" xmlns="" id="{463470EB-D66B-4D36-877A-E60EAA6912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90353" y="4257690"/>
            <a:ext cx="705905" cy="705905"/>
          </a:xfrm>
          <a:prstGeom prst="rect">
            <a:avLst/>
          </a:prstGeom>
        </p:spPr>
      </p:pic>
      <p:pic>
        <p:nvPicPr>
          <p:cNvPr id="50" name="Graphic 25" descr="Money">
            <a:extLst>
              <a:ext uri="{FF2B5EF4-FFF2-40B4-BE49-F238E27FC236}">
                <a16:creationId xmlns:a16="http://schemas.microsoft.com/office/drawing/2014/main" xmlns="" id="{518B1E00-A724-4FAF-88A5-CB520E64D83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9481246" y="4257692"/>
            <a:ext cx="705905" cy="705905"/>
          </a:xfrm>
          <a:prstGeom prst="rect">
            <a:avLst/>
          </a:prstGeom>
        </p:spPr>
      </p:pic>
      <p:pic>
        <p:nvPicPr>
          <p:cNvPr id="51" name="Graphic 26" descr="Money">
            <a:extLst>
              <a:ext uri="{FF2B5EF4-FFF2-40B4-BE49-F238E27FC236}">
                <a16:creationId xmlns:a16="http://schemas.microsoft.com/office/drawing/2014/main" xmlns="" id="{8DD49291-3EFF-4D64-A765-69CC8B00091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5087033" y="4257692"/>
            <a:ext cx="705905" cy="70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97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00" y="365125"/>
            <a:ext cx="11953200" cy="555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0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817" y="657225"/>
            <a:ext cx="11511606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78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172" y="1013548"/>
            <a:ext cx="10716627" cy="529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21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https://youngalfred.com/uploads/1528747809_divingboard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59" r="-1841"/>
          <a:stretch/>
        </p:blipFill>
        <p:spPr bwMode="auto">
          <a:xfrm>
            <a:off x="-1" y="-135392"/>
            <a:ext cx="12416589" cy="699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65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Rectangle 36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TextBox 183"/>
          <p:cNvSpPr txBox="1"/>
          <p:nvPr/>
        </p:nvSpPr>
        <p:spPr>
          <a:xfrm>
            <a:off x="8538327" y="1336185"/>
            <a:ext cx="1766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latin typeface="Arial" charset="0"/>
                <a:cs typeface="Arial" charset="0"/>
              </a:rPr>
              <a:t>International </a:t>
            </a:r>
          </a:p>
        </p:txBody>
      </p:sp>
      <p:sp>
        <p:nvSpPr>
          <p:cNvPr id="185" name="Rounded Rectangle 184"/>
          <p:cNvSpPr/>
          <p:nvPr/>
        </p:nvSpPr>
        <p:spPr>
          <a:xfrm>
            <a:off x="7653162" y="4660804"/>
            <a:ext cx="2870221" cy="1773257"/>
          </a:xfrm>
          <a:prstGeom prst="roundRect">
            <a:avLst/>
          </a:prstGeom>
          <a:solidFill>
            <a:srgbClr val="009DCE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Challenge: </a:t>
            </a:r>
            <a:b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global ministry—primarily funded by US donors and Affiliates—requires a strong and sustainable funding source</a:t>
            </a:r>
          </a:p>
        </p:txBody>
      </p:sp>
      <p:sp>
        <p:nvSpPr>
          <p:cNvPr id="186" name="Left-Right Arrow 185"/>
          <p:cNvSpPr/>
          <p:nvPr/>
        </p:nvSpPr>
        <p:spPr>
          <a:xfrm>
            <a:off x="8086388" y="1736595"/>
            <a:ext cx="1117310" cy="508262"/>
          </a:xfrm>
          <a:prstGeom prst="leftRightArrow">
            <a:avLst/>
          </a:prstGeom>
          <a:solidFill>
            <a:srgbClr val="009DCE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7" name="Down Arrow 186"/>
          <p:cNvSpPr/>
          <p:nvPr/>
        </p:nvSpPr>
        <p:spPr>
          <a:xfrm>
            <a:off x="8409357" y="2071279"/>
            <a:ext cx="470580" cy="2432313"/>
          </a:xfrm>
          <a:prstGeom prst="downArrow">
            <a:avLst/>
          </a:prstGeom>
          <a:solidFill>
            <a:srgbClr val="009DCE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88" name="Group 187"/>
          <p:cNvGrpSpPr/>
          <p:nvPr/>
        </p:nvGrpSpPr>
        <p:grpSpPr>
          <a:xfrm>
            <a:off x="8863829" y="1704290"/>
            <a:ext cx="1434838" cy="2536508"/>
            <a:chOff x="7488277" y="1420246"/>
            <a:chExt cx="1434838" cy="2536508"/>
          </a:xfrm>
        </p:grpSpPr>
        <p:sp>
          <p:nvSpPr>
            <p:cNvPr id="189" name="Oval 188"/>
            <p:cNvSpPr/>
            <p:nvPr/>
          </p:nvSpPr>
          <p:spPr>
            <a:xfrm>
              <a:off x="8382474" y="1745668"/>
              <a:ext cx="224444" cy="232756"/>
            </a:xfrm>
            <a:prstGeom prst="ellipse">
              <a:avLst/>
            </a:prstGeom>
            <a:solidFill>
              <a:srgbClr val="B8D000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Oval 189"/>
            <p:cNvSpPr/>
            <p:nvPr/>
          </p:nvSpPr>
          <p:spPr>
            <a:xfrm>
              <a:off x="7488277" y="2601880"/>
              <a:ext cx="224444" cy="232756"/>
            </a:xfrm>
            <a:prstGeom prst="ellipse">
              <a:avLst/>
            </a:prstGeom>
            <a:solidFill>
              <a:srgbClr val="B8D000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Oval 190"/>
            <p:cNvSpPr/>
            <p:nvPr/>
          </p:nvSpPr>
          <p:spPr>
            <a:xfrm>
              <a:off x="8010660" y="2098319"/>
              <a:ext cx="224444" cy="232756"/>
            </a:xfrm>
            <a:prstGeom prst="ellipse">
              <a:avLst/>
            </a:prstGeom>
            <a:solidFill>
              <a:srgbClr val="B8D000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Oval 191"/>
            <p:cNvSpPr/>
            <p:nvPr/>
          </p:nvSpPr>
          <p:spPr>
            <a:xfrm>
              <a:off x="7566479" y="3259781"/>
              <a:ext cx="224444" cy="232756"/>
            </a:xfrm>
            <a:prstGeom prst="ellipse">
              <a:avLst/>
            </a:prstGeom>
            <a:solidFill>
              <a:srgbClr val="B8D000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Oval 192"/>
            <p:cNvSpPr/>
            <p:nvPr/>
          </p:nvSpPr>
          <p:spPr>
            <a:xfrm>
              <a:off x="7933591" y="1420246"/>
              <a:ext cx="224444" cy="232756"/>
            </a:xfrm>
            <a:prstGeom prst="ellipse">
              <a:avLst/>
            </a:prstGeom>
            <a:solidFill>
              <a:srgbClr val="B8D000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Oval 193"/>
            <p:cNvSpPr/>
            <p:nvPr/>
          </p:nvSpPr>
          <p:spPr>
            <a:xfrm>
              <a:off x="8291034" y="2535376"/>
              <a:ext cx="224444" cy="232756"/>
            </a:xfrm>
            <a:prstGeom prst="ellipse">
              <a:avLst/>
            </a:prstGeom>
            <a:solidFill>
              <a:srgbClr val="B8D000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Oval 194"/>
            <p:cNvSpPr/>
            <p:nvPr/>
          </p:nvSpPr>
          <p:spPr>
            <a:xfrm>
              <a:off x="7600499" y="2075803"/>
              <a:ext cx="224444" cy="232756"/>
            </a:xfrm>
            <a:prstGeom prst="ellipse">
              <a:avLst/>
            </a:prstGeom>
            <a:solidFill>
              <a:srgbClr val="B8D000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Oval 195"/>
            <p:cNvSpPr/>
            <p:nvPr/>
          </p:nvSpPr>
          <p:spPr>
            <a:xfrm>
              <a:off x="7996402" y="3333400"/>
              <a:ext cx="224444" cy="232756"/>
            </a:xfrm>
            <a:prstGeom prst="ellipse">
              <a:avLst/>
            </a:prstGeom>
            <a:solidFill>
              <a:srgbClr val="B8D000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Oval 196"/>
            <p:cNvSpPr/>
            <p:nvPr/>
          </p:nvSpPr>
          <p:spPr>
            <a:xfrm>
              <a:off x="8543485" y="3060276"/>
              <a:ext cx="224444" cy="232756"/>
            </a:xfrm>
            <a:prstGeom prst="ellipse">
              <a:avLst/>
            </a:prstGeom>
            <a:solidFill>
              <a:srgbClr val="B8D000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Oval 197"/>
            <p:cNvSpPr/>
            <p:nvPr/>
          </p:nvSpPr>
          <p:spPr>
            <a:xfrm>
              <a:off x="7926953" y="2858381"/>
              <a:ext cx="224444" cy="232756"/>
            </a:xfrm>
            <a:prstGeom prst="ellipse">
              <a:avLst/>
            </a:prstGeom>
            <a:solidFill>
              <a:srgbClr val="B8D000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Oval 198"/>
            <p:cNvSpPr/>
            <p:nvPr/>
          </p:nvSpPr>
          <p:spPr>
            <a:xfrm>
              <a:off x="8629561" y="2161308"/>
              <a:ext cx="224444" cy="232756"/>
            </a:xfrm>
            <a:prstGeom prst="ellipse">
              <a:avLst/>
            </a:prstGeom>
            <a:solidFill>
              <a:srgbClr val="B8D000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Oval 199"/>
            <p:cNvSpPr/>
            <p:nvPr/>
          </p:nvSpPr>
          <p:spPr>
            <a:xfrm>
              <a:off x="8291034" y="3498456"/>
              <a:ext cx="224444" cy="232756"/>
            </a:xfrm>
            <a:prstGeom prst="ellipse">
              <a:avLst/>
            </a:prstGeom>
            <a:solidFill>
              <a:srgbClr val="B8D000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Oval 200"/>
            <p:cNvSpPr/>
            <p:nvPr/>
          </p:nvSpPr>
          <p:spPr>
            <a:xfrm>
              <a:off x="7784730" y="3689661"/>
              <a:ext cx="224444" cy="232756"/>
            </a:xfrm>
            <a:prstGeom prst="ellipse">
              <a:avLst/>
            </a:prstGeom>
            <a:solidFill>
              <a:srgbClr val="B8D000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Oval 201"/>
            <p:cNvSpPr/>
            <p:nvPr/>
          </p:nvSpPr>
          <p:spPr>
            <a:xfrm>
              <a:off x="8698671" y="3723998"/>
              <a:ext cx="224444" cy="232756"/>
            </a:xfrm>
            <a:prstGeom prst="ellipse">
              <a:avLst/>
            </a:prstGeom>
            <a:solidFill>
              <a:srgbClr val="B8D000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1546624" y="1748647"/>
            <a:ext cx="808608" cy="1137277"/>
            <a:chOff x="240562" y="1654127"/>
            <a:chExt cx="1891320" cy="2660070"/>
          </a:xfrm>
        </p:grpSpPr>
        <p:sp>
          <p:nvSpPr>
            <p:cNvPr id="204" name="Oval 203"/>
            <p:cNvSpPr/>
            <p:nvPr/>
          </p:nvSpPr>
          <p:spPr>
            <a:xfrm>
              <a:off x="357446" y="1778821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Oval 204"/>
            <p:cNvSpPr/>
            <p:nvPr/>
          </p:nvSpPr>
          <p:spPr>
            <a:xfrm>
              <a:off x="814647" y="2277584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Oval 205"/>
            <p:cNvSpPr/>
            <p:nvPr/>
          </p:nvSpPr>
          <p:spPr>
            <a:xfrm>
              <a:off x="1021697" y="1911822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Oval 206"/>
            <p:cNvSpPr/>
            <p:nvPr/>
          </p:nvSpPr>
          <p:spPr>
            <a:xfrm>
              <a:off x="523709" y="2252645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Oval 207"/>
            <p:cNvSpPr/>
            <p:nvPr/>
          </p:nvSpPr>
          <p:spPr>
            <a:xfrm>
              <a:off x="1685948" y="3042355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Oval 208"/>
            <p:cNvSpPr/>
            <p:nvPr/>
          </p:nvSpPr>
          <p:spPr>
            <a:xfrm>
              <a:off x="1573726" y="2518653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Oval 209"/>
            <p:cNvSpPr/>
            <p:nvPr/>
          </p:nvSpPr>
          <p:spPr>
            <a:xfrm>
              <a:off x="1573726" y="3840376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Oval 210"/>
            <p:cNvSpPr/>
            <p:nvPr/>
          </p:nvSpPr>
          <p:spPr>
            <a:xfrm>
              <a:off x="1104101" y="2792970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Oval 211"/>
            <p:cNvSpPr/>
            <p:nvPr/>
          </p:nvSpPr>
          <p:spPr>
            <a:xfrm>
              <a:off x="1884095" y="3333285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Oval 212"/>
            <p:cNvSpPr/>
            <p:nvPr/>
          </p:nvSpPr>
          <p:spPr>
            <a:xfrm>
              <a:off x="385049" y="2526966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Oval 213"/>
            <p:cNvSpPr/>
            <p:nvPr/>
          </p:nvSpPr>
          <p:spPr>
            <a:xfrm>
              <a:off x="1685948" y="1737257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Oval 214"/>
            <p:cNvSpPr/>
            <p:nvPr/>
          </p:nvSpPr>
          <p:spPr>
            <a:xfrm>
              <a:off x="1349282" y="2069767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Oval 215"/>
            <p:cNvSpPr/>
            <p:nvPr/>
          </p:nvSpPr>
          <p:spPr>
            <a:xfrm>
              <a:off x="1306697" y="3358238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Oval 216"/>
            <p:cNvSpPr/>
            <p:nvPr/>
          </p:nvSpPr>
          <p:spPr>
            <a:xfrm>
              <a:off x="325730" y="3275111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Oval 217"/>
            <p:cNvSpPr/>
            <p:nvPr/>
          </p:nvSpPr>
          <p:spPr>
            <a:xfrm>
              <a:off x="965969" y="3524490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Oval 218"/>
            <p:cNvSpPr/>
            <p:nvPr/>
          </p:nvSpPr>
          <p:spPr>
            <a:xfrm>
              <a:off x="240562" y="2127955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Oval 219"/>
            <p:cNvSpPr/>
            <p:nvPr/>
          </p:nvSpPr>
          <p:spPr>
            <a:xfrm>
              <a:off x="810853" y="1654127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Oval 220"/>
            <p:cNvSpPr/>
            <p:nvPr/>
          </p:nvSpPr>
          <p:spPr>
            <a:xfrm>
              <a:off x="702425" y="2984165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Oval 221"/>
            <p:cNvSpPr/>
            <p:nvPr/>
          </p:nvSpPr>
          <p:spPr>
            <a:xfrm>
              <a:off x="662975" y="1945073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Oval 222"/>
            <p:cNvSpPr/>
            <p:nvPr/>
          </p:nvSpPr>
          <p:spPr>
            <a:xfrm>
              <a:off x="1120176" y="2443836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Oval 223"/>
            <p:cNvSpPr/>
            <p:nvPr/>
          </p:nvSpPr>
          <p:spPr>
            <a:xfrm>
              <a:off x="1344763" y="1662438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Oval 224"/>
            <p:cNvSpPr/>
            <p:nvPr/>
          </p:nvSpPr>
          <p:spPr>
            <a:xfrm>
              <a:off x="321390" y="3665808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Oval 225"/>
            <p:cNvSpPr/>
            <p:nvPr/>
          </p:nvSpPr>
          <p:spPr>
            <a:xfrm>
              <a:off x="1907438" y="2061451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Oval 226"/>
            <p:cNvSpPr/>
            <p:nvPr/>
          </p:nvSpPr>
          <p:spPr>
            <a:xfrm>
              <a:off x="1906858" y="2726466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Oval 227"/>
            <p:cNvSpPr/>
            <p:nvPr/>
          </p:nvSpPr>
          <p:spPr>
            <a:xfrm>
              <a:off x="1329617" y="4073132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Oval 228"/>
            <p:cNvSpPr/>
            <p:nvPr/>
          </p:nvSpPr>
          <p:spPr>
            <a:xfrm>
              <a:off x="1382027" y="2917661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Oval 229"/>
            <p:cNvSpPr/>
            <p:nvPr/>
          </p:nvSpPr>
          <p:spPr>
            <a:xfrm>
              <a:off x="317419" y="2867787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Oval 230"/>
            <p:cNvSpPr/>
            <p:nvPr/>
          </p:nvSpPr>
          <p:spPr>
            <a:xfrm>
              <a:off x="662975" y="2693218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Oval 231"/>
            <p:cNvSpPr/>
            <p:nvPr/>
          </p:nvSpPr>
          <p:spPr>
            <a:xfrm>
              <a:off x="960821" y="4023250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Oval 232"/>
            <p:cNvSpPr/>
            <p:nvPr/>
          </p:nvSpPr>
          <p:spPr>
            <a:xfrm>
              <a:off x="1654811" y="2236019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Oval 233"/>
            <p:cNvSpPr/>
            <p:nvPr/>
          </p:nvSpPr>
          <p:spPr>
            <a:xfrm>
              <a:off x="1612226" y="3524490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Oval 234"/>
            <p:cNvSpPr/>
            <p:nvPr/>
          </p:nvSpPr>
          <p:spPr>
            <a:xfrm>
              <a:off x="658862" y="3441363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Oval 235"/>
            <p:cNvSpPr/>
            <p:nvPr/>
          </p:nvSpPr>
          <p:spPr>
            <a:xfrm>
              <a:off x="1162795" y="3765557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Oval 236"/>
            <p:cNvSpPr/>
            <p:nvPr/>
          </p:nvSpPr>
          <p:spPr>
            <a:xfrm>
              <a:off x="477981" y="4081441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Oval 237"/>
            <p:cNvSpPr/>
            <p:nvPr/>
          </p:nvSpPr>
          <p:spPr>
            <a:xfrm>
              <a:off x="730270" y="3748934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Oval 238"/>
            <p:cNvSpPr/>
            <p:nvPr/>
          </p:nvSpPr>
          <p:spPr>
            <a:xfrm>
              <a:off x="1007954" y="3150417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40" name="TextBox 239"/>
          <p:cNvSpPr txBox="1"/>
          <p:nvPr/>
        </p:nvSpPr>
        <p:spPr>
          <a:xfrm>
            <a:off x="1963020" y="1336185"/>
            <a:ext cx="1232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latin typeface="Arial" charset="0"/>
                <a:cs typeface="Arial" charset="0"/>
              </a:rPr>
              <a:t>US Affiliates</a:t>
            </a:r>
          </a:p>
        </p:txBody>
      </p:sp>
      <p:sp>
        <p:nvSpPr>
          <p:cNvPr id="241" name="Rounded Rectangle 240"/>
          <p:cNvSpPr/>
          <p:nvPr/>
        </p:nvSpPr>
        <p:spPr>
          <a:xfrm>
            <a:off x="1446910" y="4698190"/>
            <a:ext cx="3245637" cy="1773257"/>
          </a:xfrm>
          <a:prstGeom prst="roundRect">
            <a:avLst/>
          </a:prstGeom>
          <a:solidFill>
            <a:srgbClr val="009DCE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Challenge: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Create a fundraising environment that significantly increases potential to raise more dollars, reduces donor confusion and eliminates fundraising competition and tension between affiliates and HFHI</a:t>
            </a:r>
          </a:p>
        </p:txBody>
      </p:sp>
      <p:sp>
        <p:nvSpPr>
          <p:cNvPr id="242" name="Left-Right Arrow 241"/>
          <p:cNvSpPr/>
          <p:nvPr/>
        </p:nvSpPr>
        <p:spPr>
          <a:xfrm>
            <a:off x="3291224" y="1736595"/>
            <a:ext cx="1117310" cy="508262"/>
          </a:xfrm>
          <a:prstGeom prst="leftRightArrow">
            <a:avLst/>
          </a:prstGeom>
          <a:solidFill>
            <a:srgbClr val="009DCE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3" name="Down Arrow 242"/>
          <p:cNvSpPr/>
          <p:nvPr/>
        </p:nvSpPr>
        <p:spPr>
          <a:xfrm>
            <a:off x="3614193" y="2071280"/>
            <a:ext cx="470580" cy="2432312"/>
          </a:xfrm>
          <a:prstGeom prst="downArrow">
            <a:avLst/>
          </a:prstGeom>
          <a:solidFill>
            <a:srgbClr val="009DCE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44" name="Group 243"/>
          <p:cNvGrpSpPr/>
          <p:nvPr/>
        </p:nvGrpSpPr>
        <p:grpSpPr>
          <a:xfrm>
            <a:off x="2342562" y="1848160"/>
            <a:ext cx="808608" cy="1137277"/>
            <a:chOff x="240562" y="1654127"/>
            <a:chExt cx="1891320" cy="2660070"/>
          </a:xfrm>
        </p:grpSpPr>
        <p:sp>
          <p:nvSpPr>
            <p:cNvPr id="245" name="Oval 244"/>
            <p:cNvSpPr/>
            <p:nvPr/>
          </p:nvSpPr>
          <p:spPr>
            <a:xfrm>
              <a:off x="357446" y="1778821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Oval 245"/>
            <p:cNvSpPr/>
            <p:nvPr/>
          </p:nvSpPr>
          <p:spPr>
            <a:xfrm>
              <a:off x="814647" y="2277584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Oval 246"/>
            <p:cNvSpPr/>
            <p:nvPr/>
          </p:nvSpPr>
          <p:spPr>
            <a:xfrm>
              <a:off x="1021697" y="1911822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Oval 247"/>
            <p:cNvSpPr/>
            <p:nvPr/>
          </p:nvSpPr>
          <p:spPr>
            <a:xfrm>
              <a:off x="523709" y="2252645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Oval 248"/>
            <p:cNvSpPr/>
            <p:nvPr/>
          </p:nvSpPr>
          <p:spPr>
            <a:xfrm>
              <a:off x="1685948" y="3042355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Oval 249"/>
            <p:cNvSpPr/>
            <p:nvPr/>
          </p:nvSpPr>
          <p:spPr>
            <a:xfrm>
              <a:off x="1573726" y="2518653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Oval 250"/>
            <p:cNvSpPr/>
            <p:nvPr/>
          </p:nvSpPr>
          <p:spPr>
            <a:xfrm>
              <a:off x="1573726" y="3840376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Oval 251"/>
            <p:cNvSpPr/>
            <p:nvPr/>
          </p:nvSpPr>
          <p:spPr>
            <a:xfrm>
              <a:off x="1104101" y="2792970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Oval 252"/>
            <p:cNvSpPr/>
            <p:nvPr/>
          </p:nvSpPr>
          <p:spPr>
            <a:xfrm>
              <a:off x="1884095" y="3333285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Oval 253"/>
            <p:cNvSpPr/>
            <p:nvPr/>
          </p:nvSpPr>
          <p:spPr>
            <a:xfrm>
              <a:off x="385049" y="2526966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Oval 254"/>
            <p:cNvSpPr/>
            <p:nvPr/>
          </p:nvSpPr>
          <p:spPr>
            <a:xfrm>
              <a:off x="1685948" y="1737257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Oval 255"/>
            <p:cNvSpPr/>
            <p:nvPr/>
          </p:nvSpPr>
          <p:spPr>
            <a:xfrm>
              <a:off x="1349282" y="2069767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Oval 256"/>
            <p:cNvSpPr/>
            <p:nvPr/>
          </p:nvSpPr>
          <p:spPr>
            <a:xfrm>
              <a:off x="1306697" y="3358238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Oval 257"/>
            <p:cNvSpPr/>
            <p:nvPr/>
          </p:nvSpPr>
          <p:spPr>
            <a:xfrm>
              <a:off x="325730" y="3275111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Oval 258"/>
            <p:cNvSpPr/>
            <p:nvPr/>
          </p:nvSpPr>
          <p:spPr>
            <a:xfrm>
              <a:off x="965969" y="3524490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Oval 259"/>
            <p:cNvSpPr/>
            <p:nvPr/>
          </p:nvSpPr>
          <p:spPr>
            <a:xfrm>
              <a:off x="240562" y="2127955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Oval 260"/>
            <p:cNvSpPr/>
            <p:nvPr/>
          </p:nvSpPr>
          <p:spPr>
            <a:xfrm>
              <a:off x="810853" y="1654127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Oval 261"/>
            <p:cNvSpPr/>
            <p:nvPr/>
          </p:nvSpPr>
          <p:spPr>
            <a:xfrm>
              <a:off x="702425" y="2984165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Oval 262"/>
            <p:cNvSpPr/>
            <p:nvPr/>
          </p:nvSpPr>
          <p:spPr>
            <a:xfrm>
              <a:off x="662975" y="1945073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Oval 263"/>
            <p:cNvSpPr/>
            <p:nvPr/>
          </p:nvSpPr>
          <p:spPr>
            <a:xfrm>
              <a:off x="1120176" y="2443836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Oval 264"/>
            <p:cNvSpPr/>
            <p:nvPr/>
          </p:nvSpPr>
          <p:spPr>
            <a:xfrm>
              <a:off x="1344763" y="1662438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Oval 265"/>
            <p:cNvSpPr/>
            <p:nvPr/>
          </p:nvSpPr>
          <p:spPr>
            <a:xfrm>
              <a:off x="321390" y="3665808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Oval 266"/>
            <p:cNvSpPr/>
            <p:nvPr/>
          </p:nvSpPr>
          <p:spPr>
            <a:xfrm>
              <a:off x="1907438" y="2061451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Oval 267"/>
            <p:cNvSpPr/>
            <p:nvPr/>
          </p:nvSpPr>
          <p:spPr>
            <a:xfrm>
              <a:off x="1906858" y="2726466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Oval 268"/>
            <p:cNvSpPr/>
            <p:nvPr/>
          </p:nvSpPr>
          <p:spPr>
            <a:xfrm>
              <a:off x="1329617" y="4073132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Oval 269"/>
            <p:cNvSpPr/>
            <p:nvPr/>
          </p:nvSpPr>
          <p:spPr>
            <a:xfrm>
              <a:off x="1382027" y="2917661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Oval 270"/>
            <p:cNvSpPr/>
            <p:nvPr/>
          </p:nvSpPr>
          <p:spPr>
            <a:xfrm>
              <a:off x="317419" y="2867787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Oval 271"/>
            <p:cNvSpPr/>
            <p:nvPr/>
          </p:nvSpPr>
          <p:spPr>
            <a:xfrm>
              <a:off x="662975" y="2693218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Oval 272"/>
            <p:cNvSpPr/>
            <p:nvPr/>
          </p:nvSpPr>
          <p:spPr>
            <a:xfrm>
              <a:off x="960821" y="4023250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Oval 273"/>
            <p:cNvSpPr/>
            <p:nvPr/>
          </p:nvSpPr>
          <p:spPr>
            <a:xfrm>
              <a:off x="1654811" y="2236019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Oval 274"/>
            <p:cNvSpPr/>
            <p:nvPr/>
          </p:nvSpPr>
          <p:spPr>
            <a:xfrm>
              <a:off x="1612226" y="3524490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Oval 275"/>
            <p:cNvSpPr/>
            <p:nvPr/>
          </p:nvSpPr>
          <p:spPr>
            <a:xfrm>
              <a:off x="658862" y="3441363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Oval 276"/>
            <p:cNvSpPr/>
            <p:nvPr/>
          </p:nvSpPr>
          <p:spPr>
            <a:xfrm>
              <a:off x="1162795" y="3765557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8" name="Oval 277"/>
            <p:cNvSpPr/>
            <p:nvPr/>
          </p:nvSpPr>
          <p:spPr>
            <a:xfrm>
              <a:off x="477981" y="4081441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9" name="Oval 278"/>
            <p:cNvSpPr/>
            <p:nvPr/>
          </p:nvSpPr>
          <p:spPr>
            <a:xfrm>
              <a:off x="730270" y="3748934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Oval 279"/>
            <p:cNvSpPr/>
            <p:nvPr/>
          </p:nvSpPr>
          <p:spPr>
            <a:xfrm>
              <a:off x="1007954" y="3150417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roup 280"/>
          <p:cNvGrpSpPr/>
          <p:nvPr/>
        </p:nvGrpSpPr>
        <p:grpSpPr>
          <a:xfrm>
            <a:off x="2450554" y="3027913"/>
            <a:ext cx="808608" cy="1137277"/>
            <a:chOff x="240562" y="1654127"/>
            <a:chExt cx="1891320" cy="2660070"/>
          </a:xfrm>
        </p:grpSpPr>
        <p:sp>
          <p:nvSpPr>
            <p:cNvPr id="282" name="Oval 281"/>
            <p:cNvSpPr/>
            <p:nvPr/>
          </p:nvSpPr>
          <p:spPr>
            <a:xfrm>
              <a:off x="357446" y="1778821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Oval 282"/>
            <p:cNvSpPr/>
            <p:nvPr/>
          </p:nvSpPr>
          <p:spPr>
            <a:xfrm>
              <a:off x="814647" y="2277584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Oval 283"/>
            <p:cNvSpPr/>
            <p:nvPr/>
          </p:nvSpPr>
          <p:spPr>
            <a:xfrm>
              <a:off x="1021697" y="1911822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Oval 284"/>
            <p:cNvSpPr/>
            <p:nvPr/>
          </p:nvSpPr>
          <p:spPr>
            <a:xfrm>
              <a:off x="523709" y="2252645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Oval 285"/>
            <p:cNvSpPr/>
            <p:nvPr/>
          </p:nvSpPr>
          <p:spPr>
            <a:xfrm>
              <a:off x="1685948" y="3042355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Oval 286"/>
            <p:cNvSpPr/>
            <p:nvPr/>
          </p:nvSpPr>
          <p:spPr>
            <a:xfrm>
              <a:off x="1573726" y="2518653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Oval 287"/>
            <p:cNvSpPr/>
            <p:nvPr/>
          </p:nvSpPr>
          <p:spPr>
            <a:xfrm>
              <a:off x="1573726" y="3840376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Oval 288"/>
            <p:cNvSpPr/>
            <p:nvPr/>
          </p:nvSpPr>
          <p:spPr>
            <a:xfrm>
              <a:off x="1104101" y="2792970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Oval 289"/>
            <p:cNvSpPr/>
            <p:nvPr/>
          </p:nvSpPr>
          <p:spPr>
            <a:xfrm>
              <a:off x="1884095" y="3333285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Oval 290"/>
            <p:cNvSpPr/>
            <p:nvPr/>
          </p:nvSpPr>
          <p:spPr>
            <a:xfrm>
              <a:off x="385049" y="2526966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2" name="Oval 291"/>
            <p:cNvSpPr/>
            <p:nvPr/>
          </p:nvSpPr>
          <p:spPr>
            <a:xfrm>
              <a:off x="1685948" y="1737257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3" name="Oval 292"/>
            <p:cNvSpPr/>
            <p:nvPr/>
          </p:nvSpPr>
          <p:spPr>
            <a:xfrm>
              <a:off x="1349282" y="2069767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Oval 293"/>
            <p:cNvSpPr/>
            <p:nvPr/>
          </p:nvSpPr>
          <p:spPr>
            <a:xfrm>
              <a:off x="1306697" y="3358238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5" name="Oval 294"/>
            <p:cNvSpPr/>
            <p:nvPr/>
          </p:nvSpPr>
          <p:spPr>
            <a:xfrm>
              <a:off x="325730" y="3275111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6" name="Oval 295"/>
            <p:cNvSpPr/>
            <p:nvPr/>
          </p:nvSpPr>
          <p:spPr>
            <a:xfrm>
              <a:off x="965969" y="3524490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7" name="Oval 296"/>
            <p:cNvSpPr/>
            <p:nvPr/>
          </p:nvSpPr>
          <p:spPr>
            <a:xfrm>
              <a:off x="240562" y="2127955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8" name="Oval 297"/>
            <p:cNvSpPr/>
            <p:nvPr/>
          </p:nvSpPr>
          <p:spPr>
            <a:xfrm>
              <a:off x="810853" y="1654127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Oval 298"/>
            <p:cNvSpPr/>
            <p:nvPr/>
          </p:nvSpPr>
          <p:spPr>
            <a:xfrm>
              <a:off x="702425" y="2984165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0" name="Oval 299"/>
            <p:cNvSpPr/>
            <p:nvPr/>
          </p:nvSpPr>
          <p:spPr>
            <a:xfrm>
              <a:off x="662975" y="1945073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1" name="Oval 300"/>
            <p:cNvSpPr/>
            <p:nvPr/>
          </p:nvSpPr>
          <p:spPr>
            <a:xfrm>
              <a:off x="1120176" y="2443836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2" name="Oval 301"/>
            <p:cNvSpPr/>
            <p:nvPr/>
          </p:nvSpPr>
          <p:spPr>
            <a:xfrm>
              <a:off x="1344763" y="1662438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3" name="Oval 302"/>
            <p:cNvSpPr/>
            <p:nvPr/>
          </p:nvSpPr>
          <p:spPr>
            <a:xfrm>
              <a:off x="321390" y="3665808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4" name="Oval 303"/>
            <p:cNvSpPr/>
            <p:nvPr/>
          </p:nvSpPr>
          <p:spPr>
            <a:xfrm>
              <a:off x="1907438" y="2061451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5" name="Oval 304"/>
            <p:cNvSpPr/>
            <p:nvPr/>
          </p:nvSpPr>
          <p:spPr>
            <a:xfrm>
              <a:off x="1906858" y="2726466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6" name="Oval 305"/>
            <p:cNvSpPr/>
            <p:nvPr/>
          </p:nvSpPr>
          <p:spPr>
            <a:xfrm>
              <a:off x="1329617" y="4073132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7" name="Oval 306"/>
            <p:cNvSpPr/>
            <p:nvPr/>
          </p:nvSpPr>
          <p:spPr>
            <a:xfrm>
              <a:off x="1382027" y="2917661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8" name="Oval 307"/>
            <p:cNvSpPr/>
            <p:nvPr/>
          </p:nvSpPr>
          <p:spPr>
            <a:xfrm>
              <a:off x="317419" y="2867787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9" name="Oval 308"/>
            <p:cNvSpPr/>
            <p:nvPr/>
          </p:nvSpPr>
          <p:spPr>
            <a:xfrm>
              <a:off x="662975" y="2693218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0" name="Oval 309"/>
            <p:cNvSpPr/>
            <p:nvPr/>
          </p:nvSpPr>
          <p:spPr>
            <a:xfrm>
              <a:off x="960821" y="4023250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1" name="Oval 310"/>
            <p:cNvSpPr/>
            <p:nvPr/>
          </p:nvSpPr>
          <p:spPr>
            <a:xfrm>
              <a:off x="1654811" y="2236019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2" name="Oval 311"/>
            <p:cNvSpPr/>
            <p:nvPr/>
          </p:nvSpPr>
          <p:spPr>
            <a:xfrm>
              <a:off x="1612226" y="3524490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3" name="Oval 312"/>
            <p:cNvSpPr/>
            <p:nvPr/>
          </p:nvSpPr>
          <p:spPr>
            <a:xfrm>
              <a:off x="658862" y="3441363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4" name="Oval 313"/>
            <p:cNvSpPr/>
            <p:nvPr/>
          </p:nvSpPr>
          <p:spPr>
            <a:xfrm>
              <a:off x="1162795" y="3765557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5" name="Oval 314"/>
            <p:cNvSpPr/>
            <p:nvPr/>
          </p:nvSpPr>
          <p:spPr>
            <a:xfrm>
              <a:off x="477981" y="4081441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6" name="Oval 315"/>
            <p:cNvSpPr/>
            <p:nvPr/>
          </p:nvSpPr>
          <p:spPr>
            <a:xfrm>
              <a:off x="730270" y="3748934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7" name="Oval 316"/>
            <p:cNvSpPr/>
            <p:nvPr/>
          </p:nvSpPr>
          <p:spPr>
            <a:xfrm>
              <a:off x="1007954" y="3150417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18" name="Group 317"/>
          <p:cNvGrpSpPr/>
          <p:nvPr/>
        </p:nvGrpSpPr>
        <p:grpSpPr>
          <a:xfrm>
            <a:off x="1596889" y="2921289"/>
            <a:ext cx="808608" cy="1137277"/>
            <a:chOff x="240562" y="1654127"/>
            <a:chExt cx="1891320" cy="2660070"/>
          </a:xfrm>
        </p:grpSpPr>
        <p:sp>
          <p:nvSpPr>
            <p:cNvPr id="319" name="Oval 318"/>
            <p:cNvSpPr/>
            <p:nvPr/>
          </p:nvSpPr>
          <p:spPr>
            <a:xfrm>
              <a:off x="357446" y="1778821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0" name="Oval 319"/>
            <p:cNvSpPr/>
            <p:nvPr/>
          </p:nvSpPr>
          <p:spPr>
            <a:xfrm>
              <a:off x="814647" y="2277584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1" name="Oval 320"/>
            <p:cNvSpPr/>
            <p:nvPr/>
          </p:nvSpPr>
          <p:spPr>
            <a:xfrm>
              <a:off x="1021697" y="1911822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2" name="Oval 321"/>
            <p:cNvSpPr/>
            <p:nvPr/>
          </p:nvSpPr>
          <p:spPr>
            <a:xfrm>
              <a:off x="523709" y="2252645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3" name="Oval 322"/>
            <p:cNvSpPr/>
            <p:nvPr/>
          </p:nvSpPr>
          <p:spPr>
            <a:xfrm>
              <a:off x="1685948" y="3042355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4" name="Oval 323"/>
            <p:cNvSpPr/>
            <p:nvPr/>
          </p:nvSpPr>
          <p:spPr>
            <a:xfrm>
              <a:off x="1573726" y="2518653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5" name="Oval 324"/>
            <p:cNvSpPr/>
            <p:nvPr/>
          </p:nvSpPr>
          <p:spPr>
            <a:xfrm>
              <a:off x="1573726" y="3840376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6" name="Oval 325"/>
            <p:cNvSpPr/>
            <p:nvPr/>
          </p:nvSpPr>
          <p:spPr>
            <a:xfrm>
              <a:off x="1104101" y="2792970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7" name="Oval 326"/>
            <p:cNvSpPr/>
            <p:nvPr/>
          </p:nvSpPr>
          <p:spPr>
            <a:xfrm>
              <a:off x="1884095" y="3333285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8" name="Oval 327"/>
            <p:cNvSpPr/>
            <p:nvPr/>
          </p:nvSpPr>
          <p:spPr>
            <a:xfrm>
              <a:off x="385049" y="2526966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9" name="Oval 328"/>
            <p:cNvSpPr/>
            <p:nvPr/>
          </p:nvSpPr>
          <p:spPr>
            <a:xfrm>
              <a:off x="1685948" y="1737257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0" name="Oval 329"/>
            <p:cNvSpPr/>
            <p:nvPr/>
          </p:nvSpPr>
          <p:spPr>
            <a:xfrm>
              <a:off x="1349282" y="2069767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1" name="Oval 330"/>
            <p:cNvSpPr/>
            <p:nvPr/>
          </p:nvSpPr>
          <p:spPr>
            <a:xfrm>
              <a:off x="1306697" y="3358238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2" name="Oval 331"/>
            <p:cNvSpPr/>
            <p:nvPr/>
          </p:nvSpPr>
          <p:spPr>
            <a:xfrm>
              <a:off x="325730" y="3275111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3" name="Oval 332"/>
            <p:cNvSpPr/>
            <p:nvPr/>
          </p:nvSpPr>
          <p:spPr>
            <a:xfrm>
              <a:off x="965969" y="3524490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4" name="Oval 333"/>
            <p:cNvSpPr/>
            <p:nvPr/>
          </p:nvSpPr>
          <p:spPr>
            <a:xfrm>
              <a:off x="240562" y="2127955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5" name="Oval 334"/>
            <p:cNvSpPr/>
            <p:nvPr/>
          </p:nvSpPr>
          <p:spPr>
            <a:xfrm>
              <a:off x="810853" y="1654127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6" name="Oval 335"/>
            <p:cNvSpPr/>
            <p:nvPr/>
          </p:nvSpPr>
          <p:spPr>
            <a:xfrm>
              <a:off x="702425" y="2984165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7" name="Oval 336"/>
            <p:cNvSpPr/>
            <p:nvPr/>
          </p:nvSpPr>
          <p:spPr>
            <a:xfrm>
              <a:off x="662975" y="1945073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8" name="Oval 337"/>
            <p:cNvSpPr/>
            <p:nvPr/>
          </p:nvSpPr>
          <p:spPr>
            <a:xfrm>
              <a:off x="1120176" y="2443836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9" name="Oval 338"/>
            <p:cNvSpPr/>
            <p:nvPr/>
          </p:nvSpPr>
          <p:spPr>
            <a:xfrm>
              <a:off x="1344763" y="1662438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0" name="Oval 339"/>
            <p:cNvSpPr/>
            <p:nvPr/>
          </p:nvSpPr>
          <p:spPr>
            <a:xfrm>
              <a:off x="321390" y="3665808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1" name="Oval 340"/>
            <p:cNvSpPr/>
            <p:nvPr/>
          </p:nvSpPr>
          <p:spPr>
            <a:xfrm>
              <a:off x="1907438" y="2061451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2" name="Oval 341"/>
            <p:cNvSpPr/>
            <p:nvPr/>
          </p:nvSpPr>
          <p:spPr>
            <a:xfrm>
              <a:off x="1906858" y="2726466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3" name="Oval 342"/>
            <p:cNvSpPr/>
            <p:nvPr/>
          </p:nvSpPr>
          <p:spPr>
            <a:xfrm>
              <a:off x="1329617" y="4073132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4" name="Oval 343"/>
            <p:cNvSpPr/>
            <p:nvPr/>
          </p:nvSpPr>
          <p:spPr>
            <a:xfrm>
              <a:off x="1382027" y="2917661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5" name="Oval 344"/>
            <p:cNvSpPr/>
            <p:nvPr/>
          </p:nvSpPr>
          <p:spPr>
            <a:xfrm>
              <a:off x="317419" y="2867787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6" name="Oval 345"/>
            <p:cNvSpPr/>
            <p:nvPr/>
          </p:nvSpPr>
          <p:spPr>
            <a:xfrm>
              <a:off x="662975" y="2693218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7" name="Oval 346"/>
            <p:cNvSpPr/>
            <p:nvPr/>
          </p:nvSpPr>
          <p:spPr>
            <a:xfrm>
              <a:off x="960821" y="4023250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8" name="Oval 347"/>
            <p:cNvSpPr/>
            <p:nvPr/>
          </p:nvSpPr>
          <p:spPr>
            <a:xfrm>
              <a:off x="1654811" y="2236019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9" name="Oval 348"/>
            <p:cNvSpPr/>
            <p:nvPr/>
          </p:nvSpPr>
          <p:spPr>
            <a:xfrm>
              <a:off x="1612226" y="3524490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0" name="Oval 349"/>
            <p:cNvSpPr/>
            <p:nvPr/>
          </p:nvSpPr>
          <p:spPr>
            <a:xfrm>
              <a:off x="658862" y="3441363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1" name="Oval 350"/>
            <p:cNvSpPr/>
            <p:nvPr/>
          </p:nvSpPr>
          <p:spPr>
            <a:xfrm>
              <a:off x="1162795" y="3765557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2" name="Oval 351"/>
            <p:cNvSpPr/>
            <p:nvPr/>
          </p:nvSpPr>
          <p:spPr>
            <a:xfrm>
              <a:off x="477981" y="4081441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3" name="Oval 352"/>
            <p:cNvSpPr/>
            <p:nvPr/>
          </p:nvSpPr>
          <p:spPr>
            <a:xfrm>
              <a:off x="730270" y="3748934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4" name="Oval 353"/>
            <p:cNvSpPr/>
            <p:nvPr/>
          </p:nvSpPr>
          <p:spPr>
            <a:xfrm>
              <a:off x="1007954" y="3150417"/>
              <a:ext cx="224444" cy="232756"/>
            </a:xfrm>
            <a:prstGeom prst="ellipse">
              <a:avLst/>
            </a:prstGeom>
            <a:solidFill>
              <a:srgbClr val="FF4F16"/>
            </a:solidFill>
            <a:ln w="9525" cap="flat" cmpd="sng" algn="ctr">
              <a:solidFill>
                <a:srgbClr val="009DC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55" name="Group 354"/>
          <p:cNvGrpSpPr/>
          <p:nvPr/>
        </p:nvGrpSpPr>
        <p:grpSpPr>
          <a:xfrm>
            <a:off x="4740304" y="4240798"/>
            <a:ext cx="2870221" cy="2210036"/>
            <a:chOff x="3138957" y="4238890"/>
            <a:chExt cx="2870221" cy="2210036"/>
          </a:xfrm>
        </p:grpSpPr>
        <p:sp>
          <p:nvSpPr>
            <p:cNvPr id="356" name="Rounded Rectangle 355"/>
            <p:cNvSpPr/>
            <p:nvPr/>
          </p:nvSpPr>
          <p:spPr>
            <a:xfrm>
              <a:off x="3138957" y="4675669"/>
              <a:ext cx="2870221" cy="1773257"/>
            </a:xfrm>
            <a:prstGeom prst="roundRect">
              <a:avLst/>
            </a:prstGeom>
            <a:solidFill>
              <a:srgbClr val="009DCE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Challenge: </a:t>
              </a:r>
              <a:b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Under a more collaborative operating model—where some/all funds raised by HFHI are distributed to Affiliates–HFHI must have a way to fund operating expenses</a:t>
              </a:r>
            </a:p>
          </p:txBody>
        </p:sp>
        <p:sp>
          <p:nvSpPr>
            <p:cNvPr id="357" name="Down Arrow 356"/>
            <p:cNvSpPr/>
            <p:nvPr/>
          </p:nvSpPr>
          <p:spPr>
            <a:xfrm>
              <a:off x="4416127" y="4238890"/>
              <a:ext cx="470580" cy="271090"/>
            </a:xfrm>
            <a:prstGeom prst="downArrow">
              <a:avLst/>
            </a:prstGeom>
            <a:solidFill>
              <a:srgbClr val="009DCE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58" name="TextBox 357">
            <a:extLst>
              <a:ext uri="{FF2B5EF4-FFF2-40B4-BE49-F238E27FC236}">
                <a16:creationId xmlns:a16="http://schemas.microsoft.com/office/drawing/2014/main" xmlns="" id="{85977B35-725C-4A12-B3D4-D67B5C3E7682}"/>
              </a:ext>
            </a:extLst>
          </p:cNvPr>
          <p:cNvSpPr txBox="1"/>
          <p:nvPr/>
        </p:nvSpPr>
        <p:spPr>
          <a:xfrm>
            <a:off x="5885004" y="1356505"/>
            <a:ext cx="603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0" dirty="0">
                <a:solidFill>
                  <a:prstClr val="black"/>
                </a:solidFill>
                <a:latin typeface="Arial" charset="0"/>
                <a:cs typeface="Arial" charset="0"/>
              </a:rPr>
              <a:t>HFHI</a:t>
            </a:r>
          </a:p>
        </p:txBody>
      </p:sp>
      <p:sp>
        <p:nvSpPr>
          <p:cNvPr id="359" name="Rectangle 358">
            <a:extLst>
              <a:ext uri="{FF2B5EF4-FFF2-40B4-BE49-F238E27FC236}">
                <a16:creationId xmlns:a16="http://schemas.microsoft.com/office/drawing/2014/main" xmlns="" id="{4DA2820D-4691-41E2-AE84-3C1130D078D4}"/>
              </a:ext>
            </a:extLst>
          </p:cNvPr>
          <p:cNvSpPr/>
          <p:nvPr/>
        </p:nvSpPr>
        <p:spPr>
          <a:xfrm>
            <a:off x="4641589" y="2482140"/>
            <a:ext cx="1055660" cy="1627250"/>
          </a:xfrm>
          <a:prstGeom prst="rect">
            <a:avLst/>
          </a:prstGeom>
          <a:solidFill>
            <a:srgbClr val="2B4575"/>
          </a:solidFill>
          <a:ln w="9525" cap="flat" cmpd="sng" algn="ctr">
            <a:solidFill>
              <a:srgbClr val="009DCE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kern="0" dirty="0">
                <a:solidFill>
                  <a:prstClr val="white"/>
                </a:solidFill>
                <a:latin typeface="Arial"/>
              </a:rPr>
              <a:t>US Supports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kern="0" dirty="0">
                <a:solidFill>
                  <a:prstClr val="white"/>
                </a:solidFill>
                <a:latin typeface="Arial"/>
              </a:rPr>
              <a:t>~ $50M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kern="0" dirty="0">
                <a:solidFill>
                  <a:prstClr val="white"/>
                </a:solidFill>
                <a:latin typeface="Arial"/>
              </a:rPr>
              <a:t/>
            </a:r>
            <a:br>
              <a:rPr lang="en-US" sz="1100" kern="0" dirty="0">
                <a:solidFill>
                  <a:prstClr val="white"/>
                </a:solidFill>
                <a:latin typeface="Arial"/>
              </a:rPr>
            </a:br>
            <a:r>
              <a:rPr lang="en-US" sz="1100" kern="0" dirty="0">
                <a:solidFill>
                  <a:prstClr val="white"/>
                </a:solidFill>
                <a:latin typeface="Arial"/>
              </a:rPr>
              <a:t>Activities with US Affiliates as </a:t>
            </a:r>
            <a:r>
              <a:rPr lang="en-US" sz="1100" u="sng" kern="0" dirty="0">
                <a:solidFill>
                  <a:prstClr val="white"/>
                </a:solidFill>
                <a:latin typeface="Arial"/>
              </a:rPr>
              <a:t>primary</a:t>
            </a:r>
            <a:r>
              <a:rPr lang="en-US" sz="1100" kern="0" dirty="0">
                <a:solidFill>
                  <a:prstClr val="white"/>
                </a:solidFill>
                <a:latin typeface="Arial"/>
              </a:rPr>
              <a:t> customer(s)</a:t>
            </a:r>
          </a:p>
        </p:txBody>
      </p:sp>
      <p:sp>
        <p:nvSpPr>
          <p:cNvPr id="360" name="Rectangle 359">
            <a:extLst>
              <a:ext uri="{FF2B5EF4-FFF2-40B4-BE49-F238E27FC236}">
                <a16:creationId xmlns:a16="http://schemas.microsoft.com/office/drawing/2014/main" xmlns="" id="{D3A8D598-15E1-4EF9-B052-C862A331CF68}"/>
              </a:ext>
            </a:extLst>
          </p:cNvPr>
          <p:cNvSpPr/>
          <p:nvPr/>
        </p:nvSpPr>
        <p:spPr>
          <a:xfrm>
            <a:off x="6843430" y="2482140"/>
            <a:ext cx="1055660" cy="1627250"/>
          </a:xfrm>
          <a:prstGeom prst="rect">
            <a:avLst/>
          </a:prstGeom>
          <a:solidFill>
            <a:srgbClr val="2B4575"/>
          </a:solidFill>
          <a:ln w="9525" cap="flat" cmpd="sng" algn="ctr">
            <a:solidFill>
              <a:srgbClr val="009DCE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kern="0" dirty="0">
                <a:solidFill>
                  <a:prstClr val="white"/>
                </a:solidFill>
                <a:latin typeface="Arial"/>
              </a:rPr>
              <a:t>International Supports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kern="0" dirty="0">
                <a:solidFill>
                  <a:prstClr val="white"/>
                </a:solidFill>
                <a:latin typeface="Arial"/>
              </a:rPr>
              <a:t>~ $47M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kern="0" dirty="0">
                <a:solidFill>
                  <a:prstClr val="white"/>
                </a:solidFill>
                <a:latin typeface="Arial"/>
              </a:rPr>
              <a:t>Activities with international stakeholders as </a:t>
            </a:r>
            <a:r>
              <a:rPr lang="en-US" sz="1100" u="sng" kern="0" dirty="0">
                <a:solidFill>
                  <a:prstClr val="white"/>
                </a:solidFill>
                <a:latin typeface="Arial"/>
              </a:rPr>
              <a:t>primary</a:t>
            </a:r>
            <a:r>
              <a:rPr lang="en-US" sz="1100" kern="0" dirty="0">
                <a:solidFill>
                  <a:prstClr val="white"/>
                </a:solidFill>
                <a:latin typeface="Arial"/>
              </a:rPr>
              <a:t> customer(s)</a:t>
            </a:r>
          </a:p>
        </p:txBody>
      </p:sp>
      <p:sp>
        <p:nvSpPr>
          <p:cNvPr id="361" name="Rectangle 360">
            <a:extLst>
              <a:ext uri="{FF2B5EF4-FFF2-40B4-BE49-F238E27FC236}">
                <a16:creationId xmlns:a16="http://schemas.microsoft.com/office/drawing/2014/main" xmlns="" id="{C1EB6049-6EAE-4727-813A-9DB92E6EAA06}"/>
              </a:ext>
            </a:extLst>
          </p:cNvPr>
          <p:cNvSpPr/>
          <p:nvPr/>
        </p:nvSpPr>
        <p:spPr>
          <a:xfrm>
            <a:off x="5762066" y="2482140"/>
            <a:ext cx="1012395" cy="1627250"/>
          </a:xfrm>
          <a:prstGeom prst="rect">
            <a:avLst/>
          </a:prstGeom>
          <a:solidFill>
            <a:srgbClr val="2B4575"/>
          </a:solidFill>
          <a:ln w="9525" cap="flat" cmpd="sng" algn="ctr">
            <a:solidFill>
              <a:srgbClr val="009DCE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kern="0" dirty="0">
                <a:solidFill>
                  <a:prstClr val="white"/>
                </a:solidFill>
                <a:latin typeface="Arial"/>
              </a:rPr>
              <a:t>“Strong Federation”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kern="0" dirty="0">
                <a:solidFill>
                  <a:prstClr val="white"/>
                </a:solidFill>
                <a:latin typeface="Arial"/>
              </a:rPr>
              <a:t>~ $38M</a:t>
            </a:r>
            <a:br>
              <a:rPr lang="en-US" sz="1100" kern="0" dirty="0">
                <a:solidFill>
                  <a:prstClr val="white"/>
                </a:solidFill>
                <a:latin typeface="Arial"/>
              </a:rPr>
            </a:br>
            <a:endParaRPr lang="en-US" sz="1100" kern="0" dirty="0">
              <a:solidFill>
                <a:prstClr val="white"/>
              </a:solidFill>
              <a:latin typeface="Arial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 dirty="0">
                <a:solidFill>
                  <a:prstClr val="white"/>
                </a:solidFill>
                <a:latin typeface="Arial"/>
              </a:rPr>
              <a:t>Activities that HFHI must do, regardless of # affiliated entities</a:t>
            </a:r>
          </a:p>
        </p:txBody>
      </p:sp>
      <p:sp>
        <p:nvSpPr>
          <p:cNvPr id="362" name="Rectangle 361">
            <a:extLst>
              <a:ext uri="{FF2B5EF4-FFF2-40B4-BE49-F238E27FC236}">
                <a16:creationId xmlns:a16="http://schemas.microsoft.com/office/drawing/2014/main" xmlns="" id="{7358BB0D-8953-4436-897F-D16BE69B7572}"/>
              </a:ext>
            </a:extLst>
          </p:cNvPr>
          <p:cNvSpPr/>
          <p:nvPr/>
        </p:nvSpPr>
        <p:spPr>
          <a:xfrm>
            <a:off x="4632230" y="1791023"/>
            <a:ext cx="3266860" cy="308679"/>
          </a:xfrm>
          <a:prstGeom prst="rect">
            <a:avLst/>
          </a:prstGeom>
          <a:solidFill>
            <a:srgbClr val="2B4575"/>
          </a:solidFill>
          <a:ln w="9525" cap="flat" cmpd="sng" algn="ctr">
            <a:solidFill>
              <a:srgbClr val="009DCE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prstClr val="white"/>
                </a:solidFill>
                <a:latin typeface="Arial"/>
              </a:rPr>
              <a:t>HFHI revenue</a:t>
            </a:r>
            <a:endParaRPr lang="en-US" sz="1200" kern="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363" name="Rectangle 362">
            <a:extLst>
              <a:ext uri="{FF2B5EF4-FFF2-40B4-BE49-F238E27FC236}">
                <a16:creationId xmlns:a16="http://schemas.microsoft.com/office/drawing/2014/main" xmlns="" id="{0BD7CEDF-F22D-4717-A8EA-607D5F14FD20}"/>
              </a:ext>
            </a:extLst>
          </p:cNvPr>
          <p:cNvSpPr/>
          <p:nvPr/>
        </p:nvSpPr>
        <p:spPr>
          <a:xfrm>
            <a:off x="4632230" y="2170565"/>
            <a:ext cx="3266860" cy="308679"/>
          </a:xfrm>
          <a:prstGeom prst="rect">
            <a:avLst/>
          </a:prstGeom>
          <a:solidFill>
            <a:srgbClr val="2B4575"/>
          </a:solidFill>
          <a:ln w="9525" cap="flat" cmpd="sng" algn="ctr">
            <a:solidFill>
              <a:srgbClr val="009DCE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prstClr val="white"/>
                </a:solidFill>
                <a:latin typeface="Arial"/>
              </a:rPr>
              <a:t>HFHI operating expenses</a:t>
            </a:r>
            <a:endParaRPr lang="en-US" sz="1200" kern="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365" name="Google Shape;484;p67">
            <a:extLst>
              <a:ext uri="{FF2B5EF4-FFF2-40B4-BE49-F238E27FC236}">
                <a16:creationId xmlns:a16="http://schemas.microsoft.com/office/drawing/2014/main" xmlns="" id="{E236FD86-3607-414F-A5C6-2F5BD1E85586}"/>
              </a:ext>
            </a:extLst>
          </p:cNvPr>
          <p:cNvSpPr txBox="1">
            <a:spLocks/>
          </p:cNvSpPr>
          <p:nvPr/>
        </p:nvSpPr>
        <p:spPr>
          <a:xfrm>
            <a:off x="609600" y="142389"/>
            <a:ext cx="10972800" cy="1026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FD7"/>
              </a:buClr>
              <a:buSzPts val="4000"/>
              <a:buFont typeface="Arial"/>
              <a:buNone/>
              <a:defRPr sz="5333" b="1" i="0" u="none" strike="noStrike" cap="none">
                <a:solidFill>
                  <a:srgbClr val="00AFD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AFD7"/>
              </a:buClr>
              <a:buSzPts val="4000"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AFD7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Habitat 2.0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AFD7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063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/>
          <p:cNvSpPr/>
          <p:nvPr/>
        </p:nvSpPr>
        <p:spPr>
          <a:xfrm>
            <a:off x="0" y="0"/>
            <a:ext cx="12192000" cy="55831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gray rectangle"/>
          <p:cNvSpPr/>
          <p:nvPr/>
        </p:nvSpPr>
        <p:spPr>
          <a:xfrm>
            <a:off x="0" y="4438836"/>
            <a:ext cx="12192000" cy="2419165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41" name="lightbulb"/>
          <p:cNvSpPr>
            <a:spLocks/>
          </p:cNvSpPr>
          <p:nvPr/>
        </p:nvSpPr>
        <p:spPr bwMode="auto">
          <a:xfrm>
            <a:off x="2810150" y="709614"/>
            <a:ext cx="3403600" cy="5440363"/>
          </a:xfrm>
          <a:custGeom>
            <a:avLst/>
            <a:gdLst>
              <a:gd name="T0" fmla="*/ 877 w 904"/>
              <a:gd name="T1" fmla="*/ 299 h 1448"/>
              <a:gd name="T2" fmla="*/ 823 w 904"/>
              <a:gd name="T3" fmla="*/ 195 h 1448"/>
              <a:gd name="T4" fmla="*/ 456 w 904"/>
              <a:gd name="T5" fmla="*/ 0 h 1448"/>
              <a:gd name="T6" fmla="*/ 452 w 904"/>
              <a:gd name="T7" fmla="*/ 0 h 1448"/>
              <a:gd name="T8" fmla="*/ 83 w 904"/>
              <a:gd name="T9" fmla="*/ 191 h 1448"/>
              <a:gd name="T10" fmla="*/ 28 w 904"/>
              <a:gd name="T11" fmla="*/ 297 h 1448"/>
              <a:gd name="T12" fmla="*/ 0 w 904"/>
              <a:gd name="T13" fmla="*/ 452 h 1448"/>
              <a:gd name="T14" fmla="*/ 3 w 904"/>
              <a:gd name="T15" fmla="*/ 483 h 1448"/>
              <a:gd name="T16" fmla="*/ 4 w 904"/>
              <a:gd name="T17" fmla="*/ 485 h 1448"/>
              <a:gd name="T18" fmla="*/ 50 w 904"/>
              <a:gd name="T19" fmla="*/ 652 h 1448"/>
              <a:gd name="T20" fmla="*/ 155 w 904"/>
              <a:gd name="T21" fmla="*/ 899 h 1448"/>
              <a:gd name="T22" fmla="*/ 155 w 904"/>
              <a:gd name="T23" fmla="*/ 900 h 1448"/>
              <a:gd name="T24" fmla="*/ 163 w 904"/>
              <a:gd name="T25" fmla="*/ 917 h 1448"/>
              <a:gd name="T26" fmla="*/ 164 w 904"/>
              <a:gd name="T27" fmla="*/ 920 h 1448"/>
              <a:gd name="T28" fmla="*/ 181 w 904"/>
              <a:gd name="T29" fmla="*/ 959 h 1448"/>
              <a:gd name="T30" fmla="*/ 208 w 904"/>
              <a:gd name="T31" fmla="*/ 1023 h 1448"/>
              <a:gd name="T32" fmla="*/ 227 w 904"/>
              <a:gd name="T33" fmla="*/ 1037 h 1448"/>
              <a:gd name="T34" fmla="*/ 225 w 904"/>
              <a:gd name="T35" fmla="*/ 1048 h 1448"/>
              <a:gd name="T36" fmla="*/ 225 w 904"/>
              <a:gd name="T37" fmla="*/ 1081 h 1448"/>
              <a:gd name="T38" fmla="*/ 240 w 904"/>
              <a:gd name="T39" fmla="*/ 1110 h 1448"/>
              <a:gd name="T40" fmla="*/ 225 w 904"/>
              <a:gd name="T41" fmla="*/ 1139 h 1448"/>
              <a:gd name="T42" fmla="*/ 225 w 904"/>
              <a:gd name="T43" fmla="*/ 1171 h 1448"/>
              <a:gd name="T44" fmla="*/ 240 w 904"/>
              <a:gd name="T45" fmla="*/ 1200 h 1448"/>
              <a:gd name="T46" fmla="*/ 225 w 904"/>
              <a:gd name="T47" fmla="*/ 1229 h 1448"/>
              <a:gd name="T48" fmla="*/ 225 w 904"/>
              <a:gd name="T49" fmla="*/ 1261 h 1448"/>
              <a:gd name="T50" fmla="*/ 240 w 904"/>
              <a:gd name="T51" fmla="*/ 1290 h 1448"/>
              <a:gd name="T52" fmla="*/ 225 w 904"/>
              <a:gd name="T53" fmla="*/ 1319 h 1448"/>
              <a:gd name="T54" fmla="*/ 225 w 904"/>
              <a:gd name="T55" fmla="*/ 1352 h 1448"/>
              <a:gd name="T56" fmla="*/ 261 w 904"/>
              <a:gd name="T57" fmla="*/ 1387 h 1448"/>
              <a:gd name="T58" fmla="*/ 297 w 904"/>
              <a:gd name="T59" fmla="*/ 1387 h 1448"/>
              <a:gd name="T60" fmla="*/ 316 w 904"/>
              <a:gd name="T61" fmla="*/ 1422 h 1448"/>
              <a:gd name="T62" fmla="*/ 360 w 904"/>
              <a:gd name="T63" fmla="*/ 1448 h 1448"/>
              <a:gd name="T64" fmla="*/ 456 w 904"/>
              <a:gd name="T65" fmla="*/ 1448 h 1448"/>
              <a:gd name="T66" fmla="*/ 544 w 904"/>
              <a:gd name="T67" fmla="*/ 1448 h 1448"/>
              <a:gd name="T68" fmla="*/ 588 w 904"/>
              <a:gd name="T69" fmla="*/ 1422 h 1448"/>
              <a:gd name="T70" fmla="*/ 607 w 904"/>
              <a:gd name="T71" fmla="*/ 1387 h 1448"/>
              <a:gd name="T72" fmla="*/ 639 w 904"/>
              <a:gd name="T73" fmla="*/ 1387 h 1448"/>
              <a:gd name="T74" fmla="*/ 643 w 904"/>
              <a:gd name="T75" fmla="*/ 1387 h 1448"/>
              <a:gd name="T76" fmla="*/ 679 w 904"/>
              <a:gd name="T77" fmla="*/ 1352 h 1448"/>
              <a:gd name="T78" fmla="*/ 679 w 904"/>
              <a:gd name="T79" fmla="*/ 1319 h 1448"/>
              <a:gd name="T80" fmla="*/ 678 w 904"/>
              <a:gd name="T81" fmla="*/ 1315 h 1448"/>
              <a:gd name="T82" fmla="*/ 678 w 904"/>
              <a:gd name="T83" fmla="*/ 1314 h 1448"/>
              <a:gd name="T84" fmla="*/ 664 w 904"/>
              <a:gd name="T85" fmla="*/ 1290 h 1448"/>
              <a:gd name="T86" fmla="*/ 679 w 904"/>
              <a:gd name="T87" fmla="*/ 1261 h 1448"/>
              <a:gd name="T88" fmla="*/ 679 w 904"/>
              <a:gd name="T89" fmla="*/ 1229 h 1448"/>
              <a:gd name="T90" fmla="*/ 664 w 904"/>
              <a:gd name="T91" fmla="*/ 1200 h 1448"/>
              <a:gd name="T92" fmla="*/ 679 w 904"/>
              <a:gd name="T93" fmla="*/ 1171 h 1448"/>
              <a:gd name="T94" fmla="*/ 679 w 904"/>
              <a:gd name="T95" fmla="*/ 1139 h 1448"/>
              <a:gd name="T96" fmla="*/ 664 w 904"/>
              <a:gd name="T97" fmla="*/ 1110 h 1448"/>
              <a:gd name="T98" fmla="*/ 674 w 904"/>
              <a:gd name="T99" fmla="*/ 1099 h 1448"/>
              <a:gd name="T100" fmla="*/ 679 w 904"/>
              <a:gd name="T101" fmla="*/ 1081 h 1448"/>
              <a:gd name="T102" fmla="*/ 679 w 904"/>
              <a:gd name="T103" fmla="*/ 1048 h 1448"/>
              <a:gd name="T104" fmla="*/ 677 w 904"/>
              <a:gd name="T105" fmla="*/ 1037 h 1448"/>
              <a:gd name="T106" fmla="*/ 696 w 904"/>
              <a:gd name="T107" fmla="*/ 1023 h 1448"/>
              <a:gd name="T108" fmla="*/ 854 w 904"/>
              <a:gd name="T109" fmla="*/ 652 h 1448"/>
              <a:gd name="T110" fmla="*/ 900 w 904"/>
              <a:gd name="T111" fmla="*/ 485 h 1448"/>
              <a:gd name="T112" fmla="*/ 901 w 904"/>
              <a:gd name="T113" fmla="*/ 483 h 1448"/>
              <a:gd name="T114" fmla="*/ 904 w 904"/>
              <a:gd name="T115" fmla="*/ 452 h 1448"/>
              <a:gd name="T116" fmla="*/ 877 w 904"/>
              <a:gd name="T117" fmla="*/ 299 h 1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04" h="1448">
                <a:moveTo>
                  <a:pt x="877" y="299"/>
                </a:moveTo>
                <a:cubicBezTo>
                  <a:pt x="864" y="262"/>
                  <a:pt x="845" y="227"/>
                  <a:pt x="823" y="195"/>
                </a:cubicBezTo>
                <a:cubicBezTo>
                  <a:pt x="742" y="78"/>
                  <a:pt x="608" y="1"/>
                  <a:pt x="456" y="0"/>
                </a:cubicBezTo>
                <a:cubicBezTo>
                  <a:pt x="452" y="0"/>
                  <a:pt x="452" y="0"/>
                  <a:pt x="452" y="0"/>
                </a:cubicBezTo>
                <a:cubicBezTo>
                  <a:pt x="300" y="0"/>
                  <a:pt x="165" y="76"/>
                  <a:pt x="83" y="191"/>
                </a:cubicBezTo>
                <a:cubicBezTo>
                  <a:pt x="60" y="223"/>
                  <a:pt x="42" y="259"/>
                  <a:pt x="28" y="297"/>
                </a:cubicBezTo>
                <a:cubicBezTo>
                  <a:pt x="10" y="345"/>
                  <a:pt x="0" y="397"/>
                  <a:pt x="0" y="452"/>
                </a:cubicBezTo>
                <a:cubicBezTo>
                  <a:pt x="0" y="461"/>
                  <a:pt x="2" y="477"/>
                  <a:pt x="3" y="483"/>
                </a:cubicBezTo>
                <a:cubicBezTo>
                  <a:pt x="3" y="484"/>
                  <a:pt x="4" y="485"/>
                  <a:pt x="4" y="485"/>
                </a:cubicBezTo>
                <a:cubicBezTo>
                  <a:pt x="11" y="533"/>
                  <a:pt x="32" y="608"/>
                  <a:pt x="50" y="652"/>
                </a:cubicBezTo>
                <a:cubicBezTo>
                  <a:pt x="146" y="878"/>
                  <a:pt x="154" y="897"/>
                  <a:pt x="155" y="899"/>
                </a:cubicBezTo>
                <a:cubicBezTo>
                  <a:pt x="155" y="899"/>
                  <a:pt x="155" y="900"/>
                  <a:pt x="155" y="900"/>
                </a:cubicBezTo>
                <a:cubicBezTo>
                  <a:pt x="163" y="917"/>
                  <a:pt x="163" y="917"/>
                  <a:pt x="163" y="917"/>
                </a:cubicBezTo>
                <a:cubicBezTo>
                  <a:pt x="164" y="920"/>
                  <a:pt x="164" y="920"/>
                  <a:pt x="164" y="920"/>
                </a:cubicBezTo>
                <a:cubicBezTo>
                  <a:pt x="181" y="959"/>
                  <a:pt x="181" y="959"/>
                  <a:pt x="181" y="959"/>
                </a:cubicBezTo>
                <a:cubicBezTo>
                  <a:pt x="208" y="1023"/>
                  <a:pt x="208" y="1023"/>
                  <a:pt x="208" y="1023"/>
                </a:cubicBezTo>
                <a:cubicBezTo>
                  <a:pt x="210" y="1028"/>
                  <a:pt x="217" y="1033"/>
                  <a:pt x="227" y="1037"/>
                </a:cubicBezTo>
                <a:cubicBezTo>
                  <a:pt x="226" y="1041"/>
                  <a:pt x="225" y="1044"/>
                  <a:pt x="225" y="1048"/>
                </a:cubicBezTo>
                <a:cubicBezTo>
                  <a:pt x="225" y="1081"/>
                  <a:pt x="225" y="1081"/>
                  <a:pt x="225" y="1081"/>
                </a:cubicBezTo>
                <a:cubicBezTo>
                  <a:pt x="225" y="1093"/>
                  <a:pt x="231" y="1103"/>
                  <a:pt x="240" y="1110"/>
                </a:cubicBezTo>
                <a:cubicBezTo>
                  <a:pt x="231" y="1116"/>
                  <a:pt x="225" y="1127"/>
                  <a:pt x="225" y="1139"/>
                </a:cubicBezTo>
                <a:cubicBezTo>
                  <a:pt x="225" y="1171"/>
                  <a:pt x="225" y="1171"/>
                  <a:pt x="225" y="1171"/>
                </a:cubicBezTo>
                <a:cubicBezTo>
                  <a:pt x="225" y="1183"/>
                  <a:pt x="231" y="1193"/>
                  <a:pt x="240" y="1200"/>
                </a:cubicBezTo>
                <a:cubicBezTo>
                  <a:pt x="231" y="1206"/>
                  <a:pt x="225" y="1217"/>
                  <a:pt x="225" y="1229"/>
                </a:cubicBezTo>
                <a:cubicBezTo>
                  <a:pt x="225" y="1261"/>
                  <a:pt x="225" y="1261"/>
                  <a:pt x="225" y="1261"/>
                </a:cubicBezTo>
                <a:cubicBezTo>
                  <a:pt x="225" y="1273"/>
                  <a:pt x="231" y="1284"/>
                  <a:pt x="240" y="1290"/>
                </a:cubicBezTo>
                <a:cubicBezTo>
                  <a:pt x="231" y="1297"/>
                  <a:pt x="225" y="1307"/>
                  <a:pt x="225" y="1319"/>
                </a:cubicBezTo>
                <a:cubicBezTo>
                  <a:pt x="225" y="1352"/>
                  <a:pt x="225" y="1352"/>
                  <a:pt x="225" y="1352"/>
                </a:cubicBezTo>
                <a:cubicBezTo>
                  <a:pt x="225" y="1371"/>
                  <a:pt x="241" y="1387"/>
                  <a:pt x="261" y="1387"/>
                </a:cubicBezTo>
                <a:cubicBezTo>
                  <a:pt x="297" y="1387"/>
                  <a:pt x="297" y="1387"/>
                  <a:pt x="297" y="1387"/>
                </a:cubicBezTo>
                <a:cubicBezTo>
                  <a:pt x="316" y="1422"/>
                  <a:pt x="316" y="1422"/>
                  <a:pt x="316" y="1422"/>
                </a:cubicBezTo>
                <a:cubicBezTo>
                  <a:pt x="324" y="1436"/>
                  <a:pt x="344" y="1448"/>
                  <a:pt x="360" y="1448"/>
                </a:cubicBezTo>
                <a:cubicBezTo>
                  <a:pt x="456" y="1448"/>
                  <a:pt x="456" y="1448"/>
                  <a:pt x="456" y="1448"/>
                </a:cubicBezTo>
                <a:cubicBezTo>
                  <a:pt x="544" y="1448"/>
                  <a:pt x="544" y="1448"/>
                  <a:pt x="544" y="1448"/>
                </a:cubicBezTo>
                <a:cubicBezTo>
                  <a:pt x="560" y="1448"/>
                  <a:pt x="580" y="1436"/>
                  <a:pt x="588" y="1422"/>
                </a:cubicBezTo>
                <a:cubicBezTo>
                  <a:pt x="607" y="1387"/>
                  <a:pt x="607" y="1387"/>
                  <a:pt x="607" y="1387"/>
                </a:cubicBezTo>
                <a:cubicBezTo>
                  <a:pt x="639" y="1387"/>
                  <a:pt x="639" y="1387"/>
                  <a:pt x="639" y="1387"/>
                </a:cubicBezTo>
                <a:cubicBezTo>
                  <a:pt x="643" y="1387"/>
                  <a:pt x="643" y="1387"/>
                  <a:pt x="643" y="1387"/>
                </a:cubicBezTo>
                <a:cubicBezTo>
                  <a:pt x="663" y="1387"/>
                  <a:pt x="679" y="1371"/>
                  <a:pt x="679" y="1352"/>
                </a:cubicBezTo>
                <a:cubicBezTo>
                  <a:pt x="679" y="1319"/>
                  <a:pt x="679" y="1319"/>
                  <a:pt x="679" y="1319"/>
                </a:cubicBezTo>
                <a:cubicBezTo>
                  <a:pt x="679" y="1318"/>
                  <a:pt x="678" y="1316"/>
                  <a:pt x="678" y="1315"/>
                </a:cubicBezTo>
                <a:cubicBezTo>
                  <a:pt x="678" y="1314"/>
                  <a:pt x="678" y="1314"/>
                  <a:pt x="678" y="1314"/>
                </a:cubicBezTo>
                <a:cubicBezTo>
                  <a:pt x="677" y="1304"/>
                  <a:pt x="671" y="1296"/>
                  <a:pt x="664" y="1290"/>
                </a:cubicBezTo>
                <a:cubicBezTo>
                  <a:pt x="673" y="1284"/>
                  <a:pt x="679" y="1273"/>
                  <a:pt x="679" y="1261"/>
                </a:cubicBezTo>
                <a:cubicBezTo>
                  <a:pt x="679" y="1229"/>
                  <a:pt x="679" y="1229"/>
                  <a:pt x="679" y="1229"/>
                </a:cubicBezTo>
                <a:cubicBezTo>
                  <a:pt x="679" y="1217"/>
                  <a:pt x="673" y="1206"/>
                  <a:pt x="664" y="1200"/>
                </a:cubicBezTo>
                <a:cubicBezTo>
                  <a:pt x="673" y="1193"/>
                  <a:pt x="679" y="1183"/>
                  <a:pt x="679" y="1171"/>
                </a:cubicBezTo>
                <a:cubicBezTo>
                  <a:pt x="679" y="1139"/>
                  <a:pt x="679" y="1139"/>
                  <a:pt x="679" y="1139"/>
                </a:cubicBezTo>
                <a:cubicBezTo>
                  <a:pt x="679" y="1127"/>
                  <a:pt x="673" y="1116"/>
                  <a:pt x="664" y="1110"/>
                </a:cubicBezTo>
                <a:cubicBezTo>
                  <a:pt x="668" y="1107"/>
                  <a:pt x="671" y="1103"/>
                  <a:pt x="674" y="1099"/>
                </a:cubicBezTo>
                <a:cubicBezTo>
                  <a:pt x="677" y="1093"/>
                  <a:pt x="679" y="1087"/>
                  <a:pt x="679" y="1081"/>
                </a:cubicBezTo>
                <a:cubicBezTo>
                  <a:pt x="679" y="1048"/>
                  <a:pt x="679" y="1048"/>
                  <a:pt x="679" y="1048"/>
                </a:cubicBezTo>
                <a:cubicBezTo>
                  <a:pt x="679" y="1044"/>
                  <a:pt x="678" y="1041"/>
                  <a:pt x="677" y="1037"/>
                </a:cubicBezTo>
                <a:cubicBezTo>
                  <a:pt x="687" y="1033"/>
                  <a:pt x="694" y="1028"/>
                  <a:pt x="696" y="1023"/>
                </a:cubicBezTo>
                <a:cubicBezTo>
                  <a:pt x="854" y="652"/>
                  <a:pt x="854" y="652"/>
                  <a:pt x="854" y="652"/>
                </a:cubicBezTo>
                <a:cubicBezTo>
                  <a:pt x="872" y="608"/>
                  <a:pt x="893" y="533"/>
                  <a:pt x="900" y="485"/>
                </a:cubicBezTo>
                <a:cubicBezTo>
                  <a:pt x="900" y="485"/>
                  <a:pt x="901" y="484"/>
                  <a:pt x="901" y="483"/>
                </a:cubicBezTo>
                <a:cubicBezTo>
                  <a:pt x="902" y="477"/>
                  <a:pt x="904" y="461"/>
                  <a:pt x="904" y="452"/>
                </a:cubicBezTo>
                <a:cubicBezTo>
                  <a:pt x="904" y="398"/>
                  <a:pt x="894" y="347"/>
                  <a:pt x="877" y="299"/>
                </a:cubicBezTo>
                <a:close/>
              </a:path>
            </a:pathLst>
          </a:custGeom>
          <a:solidFill>
            <a:srgbClr val="FFD10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Franklin Gothic Book" panose="020B0503020102020204"/>
            </a:endParaRPr>
          </a:p>
        </p:txBody>
      </p:sp>
      <p:grpSp>
        <p:nvGrpSpPr>
          <p:cNvPr id="42" name="light bulb rays"/>
          <p:cNvGrpSpPr/>
          <p:nvPr/>
        </p:nvGrpSpPr>
        <p:grpSpPr>
          <a:xfrm>
            <a:off x="750013" y="-168676"/>
            <a:ext cx="7526216" cy="5246511"/>
            <a:chOff x="-773987" y="-168676"/>
            <a:chExt cx="7526216" cy="5246511"/>
          </a:xfrm>
        </p:grpSpPr>
        <p:grpSp>
          <p:nvGrpSpPr>
            <p:cNvPr id="43" name="Group 42"/>
            <p:cNvGrpSpPr/>
            <p:nvPr/>
          </p:nvGrpSpPr>
          <p:grpSpPr>
            <a:xfrm>
              <a:off x="-161728" y="-168676"/>
              <a:ext cx="6299356" cy="1269507"/>
              <a:chOff x="-186431" y="-168676"/>
              <a:chExt cx="6299356" cy="1269507"/>
            </a:xfrm>
          </p:grpSpPr>
          <p:cxnSp>
            <p:nvCxnSpPr>
              <p:cNvPr id="57" name="line"/>
              <p:cNvCxnSpPr/>
              <p:nvPr/>
            </p:nvCxnSpPr>
            <p:spPr>
              <a:xfrm flipH="1" flipV="1">
                <a:off x="-186431" y="-168676"/>
                <a:ext cx="1540925" cy="1269507"/>
              </a:xfrm>
              <a:prstGeom prst="line">
                <a:avLst/>
              </a:prstGeom>
              <a:noFill/>
              <a:ln w="254000" cap="rnd" cmpd="sng" algn="ctr">
                <a:solidFill>
                  <a:srgbClr val="FFC111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8" name="line"/>
              <p:cNvCxnSpPr/>
              <p:nvPr/>
            </p:nvCxnSpPr>
            <p:spPr>
              <a:xfrm flipV="1">
                <a:off x="4572000" y="-168676"/>
                <a:ext cx="1540925" cy="1269507"/>
              </a:xfrm>
              <a:prstGeom prst="line">
                <a:avLst/>
              </a:prstGeom>
              <a:noFill/>
              <a:ln w="254000" cap="rnd" cmpd="sng" algn="ctr">
                <a:solidFill>
                  <a:srgbClr val="FFC111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44" name="Straight Connector 43"/>
            <p:cNvCxnSpPr/>
            <p:nvPr/>
          </p:nvCxnSpPr>
          <p:spPr>
            <a:xfrm flipV="1">
              <a:off x="2987950" y="-168676"/>
              <a:ext cx="0" cy="476010"/>
            </a:xfrm>
            <a:prstGeom prst="line">
              <a:avLst/>
            </a:prstGeom>
            <a:noFill/>
            <a:ln w="254000" cap="rnd" cmpd="sng" algn="ctr">
              <a:solidFill>
                <a:srgbClr val="FFC111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</p:cxnSp>
        <p:grpSp>
          <p:nvGrpSpPr>
            <p:cNvPr id="45" name="Group 44"/>
            <p:cNvGrpSpPr/>
            <p:nvPr/>
          </p:nvGrpSpPr>
          <p:grpSpPr>
            <a:xfrm>
              <a:off x="1792548" y="-9934"/>
              <a:ext cx="2390804" cy="476011"/>
              <a:chOff x="1799664" y="-9934"/>
              <a:chExt cx="2390804" cy="476011"/>
            </a:xfrm>
          </p:grpSpPr>
          <p:cxnSp>
            <p:nvCxnSpPr>
              <p:cNvPr id="55" name="line"/>
              <p:cNvCxnSpPr/>
              <p:nvPr/>
            </p:nvCxnSpPr>
            <p:spPr>
              <a:xfrm flipV="1">
                <a:off x="3949839" y="-9934"/>
                <a:ext cx="240629" cy="476011"/>
              </a:xfrm>
              <a:prstGeom prst="line">
                <a:avLst/>
              </a:prstGeom>
              <a:noFill/>
              <a:ln w="254000" cap="rnd" cmpd="sng" algn="ctr">
                <a:solidFill>
                  <a:srgbClr val="FFC111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6" name="line"/>
              <p:cNvCxnSpPr/>
              <p:nvPr/>
            </p:nvCxnSpPr>
            <p:spPr>
              <a:xfrm flipH="1" flipV="1">
                <a:off x="1799664" y="-9934"/>
                <a:ext cx="240629" cy="476011"/>
              </a:xfrm>
              <a:prstGeom prst="line">
                <a:avLst/>
              </a:prstGeom>
              <a:noFill/>
              <a:ln w="254000" cap="rnd" cmpd="sng" algn="ctr">
                <a:solidFill>
                  <a:srgbClr val="FFC111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46" name="Group 45"/>
            <p:cNvGrpSpPr/>
            <p:nvPr/>
          </p:nvGrpSpPr>
          <p:grpSpPr>
            <a:xfrm>
              <a:off x="-773987" y="1623317"/>
              <a:ext cx="7526216" cy="434476"/>
              <a:chOff x="-901683" y="1623317"/>
              <a:chExt cx="7526216" cy="434476"/>
            </a:xfrm>
          </p:grpSpPr>
          <p:cxnSp>
            <p:nvCxnSpPr>
              <p:cNvPr id="53" name="line"/>
              <p:cNvCxnSpPr/>
              <p:nvPr/>
            </p:nvCxnSpPr>
            <p:spPr>
              <a:xfrm flipH="1" flipV="1">
                <a:off x="-901683" y="1623317"/>
                <a:ext cx="1652722" cy="434475"/>
              </a:xfrm>
              <a:prstGeom prst="line">
                <a:avLst/>
              </a:prstGeom>
              <a:noFill/>
              <a:ln w="254000" cap="rnd" cmpd="sng" algn="ctr">
                <a:solidFill>
                  <a:srgbClr val="FFC111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4" name="line"/>
              <p:cNvCxnSpPr/>
              <p:nvPr/>
            </p:nvCxnSpPr>
            <p:spPr>
              <a:xfrm flipV="1">
                <a:off x="4969469" y="1623317"/>
                <a:ext cx="1655064" cy="434476"/>
              </a:xfrm>
              <a:prstGeom prst="line">
                <a:avLst/>
              </a:prstGeom>
              <a:noFill/>
              <a:ln w="254000" cap="rnd" cmpd="sng" algn="ctr">
                <a:solidFill>
                  <a:srgbClr val="FFC111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47" name="Group 46"/>
            <p:cNvGrpSpPr/>
            <p:nvPr/>
          </p:nvGrpSpPr>
          <p:grpSpPr>
            <a:xfrm>
              <a:off x="-773987" y="2978465"/>
              <a:ext cx="7526216" cy="554212"/>
              <a:chOff x="-773987" y="2978465"/>
              <a:chExt cx="7526216" cy="554212"/>
            </a:xfrm>
          </p:grpSpPr>
          <p:cxnSp>
            <p:nvCxnSpPr>
              <p:cNvPr id="51" name="line"/>
              <p:cNvCxnSpPr/>
              <p:nvPr/>
            </p:nvCxnSpPr>
            <p:spPr>
              <a:xfrm flipH="1">
                <a:off x="-773987" y="2978465"/>
                <a:ext cx="1710778" cy="412435"/>
              </a:xfrm>
              <a:prstGeom prst="line">
                <a:avLst/>
              </a:prstGeom>
              <a:noFill/>
              <a:ln w="254000" cap="rnd" cmpd="sng" algn="ctr">
                <a:solidFill>
                  <a:srgbClr val="FFC111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" name="line"/>
              <p:cNvCxnSpPr/>
              <p:nvPr/>
            </p:nvCxnSpPr>
            <p:spPr>
              <a:xfrm>
                <a:off x="5039109" y="2978465"/>
                <a:ext cx="1713120" cy="554212"/>
              </a:xfrm>
              <a:prstGeom prst="line">
                <a:avLst/>
              </a:prstGeom>
              <a:noFill/>
              <a:ln w="254000" cap="rnd" cmpd="sng" algn="ctr">
                <a:solidFill>
                  <a:srgbClr val="FFC111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48" name="Group 47"/>
            <p:cNvGrpSpPr/>
            <p:nvPr/>
          </p:nvGrpSpPr>
          <p:grpSpPr>
            <a:xfrm>
              <a:off x="-153434" y="4069215"/>
              <a:ext cx="6282768" cy="1008620"/>
              <a:chOff x="-234298" y="4069215"/>
              <a:chExt cx="6282768" cy="1008620"/>
            </a:xfrm>
          </p:grpSpPr>
          <p:cxnSp>
            <p:nvCxnSpPr>
              <p:cNvPr id="49" name="line"/>
              <p:cNvCxnSpPr/>
              <p:nvPr/>
            </p:nvCxnSpPr>
            <p:spPr>
              <a:xfrm flipH="1">
                <a:off x="-234298" y="4069215"/>
                <a:ext cx="1420341" cy="1008620"/>
              </a:xfrm>
              <a:prstGeom prst="line">
                <a:avLst/>
              </a:prstGeom>
              <a:noFill/>
              <a:ln w="254000" cap="rnd" cmpd="sng" algn="ctr">
                <a:solidFill>
                  <a:srgbClr val="FFC111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0" name="line"/>
              <p:cNvCxnSpPr/>
              <p:nvPr/>
            </p:nvCxnSpPr>
            <p:spPr>
              <a:xfrm>
                <a:off x="4628129" y="4069215"/>
                <a:ext cx="1420341" cy="1008620"/>
              </a:xfrm>
              <a:prstGeom prst="line">
                <a:avLst/>
              </a:prstGeom>
              <a:noFill/>
              <a:ln w="254000" cap="rnd" cmpd="sng" algn="ctr">
                <a:solidFill>
                  <a:srgbClr val="FFC111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59" name="gray rectangle"/>
          <p:cNvSpPr/>
          <p:nvPr/>
        </p:nvSpPr>
        <p:spPr>
          <a:xfrm>
            <a:off x="7512170" y="0"/>
            <a:ext cx="3232819" cy="6858001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  <a:ln w="508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0" name="main point goes here"/>
          <p:cNvSpPr txBox="1"/>
          <p:nvPr/>
        </p:nvSpPr>
        <p:spPr>
          <a:xfrm>
            <a:off x="7679001" y="673295"/>
            <a:ext cx="2943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D100"/>
                </a:solidFill>
                <a:latin typeface="Franklin Gothic Medium" panose="020B0603020102020204"/>
              </a:rPr>
              <a:t>Questions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667538" y="1103831"/>
            <a:ext cx="299027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prstClr val="white"/>
              </a:solidFill>
              <a:latin typeface="Franklin Gothic Book" panose="020B0503020102020204"/>
            </a:endParaRPr>
          </a:p>
          <a:p>
            <a:endParaRPr lang="en-US" b="1" dirty="0">
              <a:solidFill>
                <a:prstClr val="white"/>
              </a:solidFill>
              <a:latin typeface="Franklin Gothic Book" panose="020B0503020102020204"/>
            </a:endParaRPr>
          </a:p>
          <a:p>
            <a:endParaRPr lang="en-US" dirty="0">
              <a:solidFill>
                <a:prstClr val="white"/>
              </a:solidFill>
              <a:latin typeface="Franklin Gothic Book" panose="020B0503020102020204"/>
            </a:endParaRPr>
          </a:p>
          <a:p>
            <a:r>
              <a:rPr lang="en-US" b="1" dirty="0">
                <a:solidFill>
                  <a:prstClr val="white"/>
                </a:solidFill>
                <a:latin typeface="Franklin Gothic Book" panose="020B0503020102020204"/>
              </a:rPr>
              <a:t>MYHABITAT:</a:t>
            </a:r>
          </a:p>
          <a:p>
            <a:r>
              <a:rPr lang="en-US" dirty="0">
                <a:solidFill>
                  <a:prstClr val="white"/>
                </a:solidFill>
                <a:latin typeface="Franklin Gothic Book" panose="020B0503020102020204"/>
              </a:rPr>
              <a:t>Search “Collaborative Operating Model”</a:t>
            </a:r>
          </a:p>
          <a:p>
            <a:endParaRPr lang="en-US" dirty="0">
              <a:solidFill>
                <a:prstClr val="white"/>
              </a:solidFill>
              <a:latin typeface="Franklin Gothic Book" panose="020B0503020102020204"/>
            </a:endParaRPr>
          </a:p>
          <a:p>
            <a:r>
              <a:rPr lang="en-US" b="1" dirty="0">
                <a:solidFill>
                  <a:prstClr val="white"/>
                </a:solidFill>
                <a:latin typeface="Franklin Gothic Book" panose="020B0503020102020204"/>
              </a:rPr>
              <a:t>EMAIL:</a:t>
            </a:r>
          </a:p>
          <a:p>
            <a:r>
              <a:rPr lang="en-US" dirty="0">
                <a:solidFill>
                  <a:prstClr val="white"/>
                </a:solidFill>
                <a:latin typeface="Franklin Gothic Book" panose="020B0503020102020204"/>
              </a:rPr>
              <a:t>collaboration@habitat.org</a:t>
            </a:r>
          </a:p>
          <a:p>
            <a:endParaRPr lang="en-US" dirty="0">
              <a:solidFill>
                <a:prstClr val="white"/>
              </a:solidFill>
              <a:latin typeface="Franklin Gothic Book" panose="020B0503020102020204"/>
            </a:endParaRPr>
          </a:p>
          <a:p>
            <a:endParaRPr lang="en-US" sz="1400" dirty="0">
              <a:solidFill>
                <a:prstClr val="white"/>
              </a:solidFill>
              <a:latin typeface="Franklin Gothic Book" panose="020B0503020102020204"/>
            </a:endParaRPr>
          </a:p>
          <a:p>
            <a:endParaRPr lang="en-US" sz="1400" dirty="0">
              <a:solidFill>
                <a:prstClr val="black"/>
              </a:solidFill>
              <a:latin typeface="Franklin Gothic Book" panose="020B0503020102020204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161202" y="1282286"/>
            <a:ext cx="28705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</a:rPr>
              <a:t>Collaborative Operating Model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161202" y="2997009"/>
            <a:ext cx="33297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A better model. </a:t>
            </a:r>
          </a:p>
          <a:p>
            <a:r>
              <a:rPr lang="en-US" sz="2800" b="1" dirty="0">
                <a:solidFill>
                  <a:prstClr val="black"/>
                </a:solidFill>
              </a:rPr>
              <a:t>A brighter future.</a:t>
            </a:r>
          </a:p>
        </p:txBody>
      </p:sp>
    </p:spTree>
    <p:extLst>
      <p:ext uri="{BB962C8B-B14F-4D97-AF65-F5344CB8AC3E}">
        <p14:creationId xmlns:p14="http://schemas.microsoft.com/office/powerpoint/2010/main" val="142667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0"/>
            <a:ext cx="12192000" cy="55831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461AB8B-0002-4FE7-9744-ED393EA4E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gray rectangle"/>
          <p:cNvSpPr/>
          <p:nvPr/>
        </p:nvSpPr>
        <p:spPr>
          <a:xfrm>
            <a:off x="0" y="5565792"/>
            <a:ext cx="12192000" cy="1292209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92243" y="1447840"/>
            <a:ext cx="626062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</a:rPr>
              <a:t>Marshals our collective power to </a:t>
            </a:r>
            <a:r>
              <a:rPr lang="en-US" sz="2000" b="1" dirty="0">
                <a:solidFill>
                  <a:srgbClr val="FF671F"/>
                </a:solidFill>
              </a:rPr>
              <a:t>partner with exponentially more people, </a:t>
            </a:r>
            <a:r>
              <a:rPr lang="en-US" sz="2000" b="1" dirty="0">
                <a:solidFill>
                  <a:prstClr val="black"/>
                </a:solidFill>
              </a:rPr>
              <a:t>in the U.S. and throughout the world to build strength, stability and self-reliance through affordable housing.</a:t>
            </a:r>
          </a:p>
          <a:p>
            <a:pPr>
              <a:buSzPct val="120000"/>
            </a:pPr>
            <a:r>
              <a:rPr lang="en-US" sz="2000" b="1" dirty="0">
                <a:solidFill>
                  <a:prstClr val="black"/>
                </a:solidFill>
              </a:rPr>
              <a:t> </a:t>
            </a: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</a:rPr>
              <a:t>Seamlessly</a:t>
            </a:r>
            <a:r>
              <a:rPr lang="en-US" sz="2000" b="1" dirty="0">
                <a:solidFill>
                  <a:srgbClr val="FF671F"/>
                </a:solidFill>
              </a:rPr>
              <a:t> engages donors and volunteers</a:t>
            </a:r>
            <a:r>
              <a:rPr lang="en-US" sz="2000" b="1" dirty="0">
                <a:solidFill>
                  <a:prstClr val="black"/>
                </a:solidFill>
              </a:rPr>
              <a:t> as they contribute to the mission.</a:t>
            </a:r>
          </a:p>
          <a:p>
            <a:pPr>
              <a:buSzPct val="120000"/>
            </a:pPr>
            <a:r>
              <a:rPr lang="en-US" sz="2000" b="1" dirty="0">
                <a:solidFill>
                  <a:prstClr val="black"/>
                </a:solidFill>
              </a:rPr>
              <a:t> </a:t>
            </a: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</a:rPr>
              <a:t>Is the most important </a:t>
            </a:r>
            <a:r>
              <a:rPr lang="en-US" sz="2000" b="1" dirty="0">
                <a:solidFill>
                  <a:srgbClr val="FF671F"/>
                </a:solidFill>
              </a:rPr>
              <a:t>voice for affordable housing.</a:t>
            </a: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endParaRPr lang="en-US" sz="2000" b="1" dirty="0">
              <a:solidFill>
                <a:prstClr val="black"/>
              </a:solidFill>
            </a:endParaRP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</a:rPr>
              <a:t>Is a </a:t>
            </a:r>
            <a:r>
              <a:rPr lang="en-US" sz="2000" b="1" dirty="0">
                <a:solidFill>
                  <a:srgbClr val="FF671F"/>
                </a:solidFill>
              </a:rPr>
              <a:t>federation of highly-efficient and successful organizations </a:t>
            </a:r>
            <a:r>
              <a:rPr lang="en-US" sz="2000" b="1" dirty="0">
                <a:solidFill>
                  <a:prstClr val="black"/>
                </a:solidFill>
              </a:rPr>
              <a:t>with clarified roles for local, state and national entities.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67079" y="294870"/>
            <a:ext cx="112328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future state, </a:t>
            </a:r>
          </a:p>
          <a:p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Habitat for Humanity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7" name="light bulb rays"/>
          <p:cNvGrpSpPr/>
          <p:nvPr/>
        </p:nvGrpSpPr>
        <p:grpSpPr>
          <a:xfrm>
            <a:off x="-1633973" y="0"/>
            <a:ext cx="7526216" cy="5246511"/>
            <a:chOff x="-773987" y="-168676"/>
            <a:chExt cx="7526216" cy="5246511"/>
          </a:xfrm>
        </p:grpSpPr>
        <p:grpSp>
          <p:nvGrpSpPr>
            <p:cNvPr id="8" name="Group 7"/>
            <p:cNvGrpSpPr/>
            <p:nvPr/>
          </p:nvGrpSpPr>
          <p:grpSpPr>
            <a:xfrm>
              <a:off x="-161728" y="-168676"/>
              <a:ext cx="6299356" cy="1269507"/>
              <a:chOff x="-186431" y="-168676"/>
              <a:chExt cx="6299356" cy="1269507"/>
            </a:xfrm>
          </p:grpSpPr>
          <p:cxnSp>
            <p:nvCxnSpPr>
              <p:cNvPr id="22" name="line"/>
              <p:cNvCxnSpPr/>
              <p:nvPr/>
            </p:nvCxnSpPr>
            <p:spPr>
              <a:xfrm flipH="1" flipV="1">
                <a:off x="-186431" y="-168676"/>
                <a:ext cx="1540925" cy="1269507"/>
              </a:xfrm>
              <a:prstGeom prst="line">
                <a:avLst/>
              </a:prstGeom>
              <a:noFill/>
              <a:ln w="254000" cap="rnd" cmpd="sng" algn="ctr">
                <a:solidFill>
                  <a:srgbClr val="FFC111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3" name="line"/>
              <p:cNvCxnSpPr/>
              <p:nvPr/>
            </p:nvCxnSpPr>
            <p:spPr>
              <a:xfrm flipV="1">
                <a:off x="4572000" y="-168676"/>
                <a:ext cx="1540925" cy="1269507"/>
              </a:xfrm>
              <a:prstGeom prst="line">
                <a:avLst/>
              </a:prstGeom>
              <a:noFill/>
              <a:ln w="254000" cap="rnd" cmpd="sng" algn="ctr">
                <a:solidFill>
                  <a:srgbClr val="FFC111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9" name="Straight Connector 8"/>
            <p:cNvCxnSpPr/>
            <p:nvPr/>
          </p:nvCxnSpPr>
          <p:spPr>
            <a:xfrm flipV="1">
              <a:off x="2987950" y="-168676"/>
              <a:ext cx="0" cy="476010"/>
            </a:xfrm>
            <a:prstGeom prst="line">
              <a:avLst/>
            </a:prstGeom>
            <a:noFill/>
            <a:ln w="254000" cap="rnd" cmpd="sng" algn="ctr">
              <a:solidFill>
                <a:srgbClr val="FFC111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</p:cxnSp>
        <p:grpSp>
          <p:nvGrpSpPr>
            <p:cNvPr id="10" name="Group 9"/>
            <p:cNvGrpSpPr/>
            <p:nvPr/>
          </p:nvGrpSpPr>
          <p:grpSpPr>
            <a:xfrm>
              <a:off x="1792548" y="-9934"/>
              <a:ext cx="2390804" cy="476011"/>
              <a:chOff x="1799664" y="-9934"/>
              <a:chExt cx="2390804" cy="476011"/>
            </a:xfrm>
          </p:grpSpPr>
          <p:cxnSp>
            <p:nvCxnSpPr>
              <p:cNvPr id="20" name="line"/>
              <p:cNvCxnSpPr/>
              <p:nvPr/>
            </p:nvCxnSpPr>
            <p:spPr>
              <a:xfrm flipV="1">
                <a:off x="3949839" y="-9934"/>
                <a:ext cx="240629" cy="476011"/>
              </a:xfrm>
              <a:prstGeom prst="line">
                <a:avLst/>
              </a:prstGeom>
              <a:noFill/>
              <a:ln w="254000" cap="rnd" cmpd="sng" algn="ctr">
                <a:solidFill>
                  <a:srgbClr val="FFC111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1" name="line"/>
              <p:cNvCxnSpPr/>
              <p:nvPr/>
            </p:nvCxnSpPr>
            <p:spPr>
              <a:xfrm flipH="1" flipV="1">
                <a:off x="1799664" y="-9934"/>
                <a:ext cx="240629" cy="476011"/>
              </a:xfrm>
              <a:prstGeom prst="line">
                <a:avLst/>
              </a:prstGeom>
              <a:noFill/>
              <a:ln w="254000" cap="rnd" cmpd="sng" algn="ctr">
                <a:solidFill>
                  <a:srgbClr val="FFC111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1" name="Group 10"/>
            <p:cNvGrpSpPr/>
            <p:nvPr/>
          </p:nvGrpSpPr>
          <p:grpSpPr>
            <a:xfrm>
              <a:off x="-773987" y="1623317"/>
              <a:ext cx="7526216" cy="434476"/>
              <a:chOff x="-901683" y="1623317"/>
              <a:chExt cx="7526216" cy="434476"/>
            </a:xfrm>
          </p:grpSpPr>
          <p:cxnSp>
            <p:nvCxnSpPr>
              <p:cNvPr id="18" name="line"/>
              <p:cNvCxnSpPr/>
              <p:nvPr/>
            </p:nvCxnSpPr>
            <p:spPr>
              <a:xfrm flipH="1" flipV="1">
                <a:off x="-901683" y="1623317"/>
                <a:ext cx="1652722" cy="434475"/>
              </a:xfrm>
              <a:prstGeom prst="line">
                <a:avLst/>
              </a:prstGeom>
              <a:noFill/>
              <a:ln w="254000" cap="rnd" cmpd="sng" algn="ctr">
                <a:solidFill>
                  <a:srgbClr val="FFC111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" name="line"/>
              <p:cNvCxnSpPr/>
              <p:nvPr/>
            </p:nvCxnSpPr>
            <p:spPr>
              <a:xfrm flipV="1">
                <a:off x="4969469" y="1623317"/>
                <a:ext cx="1655064" cy="434476"/>
              </a:xfrm>
              <a:prstGeom prst="line">
                <a:avLst/>
              </a:prstGeom>
              <a:noFill/>
              <a:ln w="254000" cap="rnd" cmpd="sng" algn="ctr">
                <a:solidFill>
                  <a:srgbClr val="FFC111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2" name="Group 11"/>
            <p:cNvGrpSpPr/>
            <p:nvPr/>
          </p:nvGrpSpPr>
          <p:grpSpPr>
            <a:xfrm>
              <a:off x="-773987" y="2978465"/>
              <a:ext cx="7526216" cy="554212"/>
              <a:chOff x="-773987" y="2978465"/>
              <a:chExt cx="7526216" cy="554212"/>
            </a:xfrm>
          </p:grpSpPr>
          <p:cxnSp>
            <p:nvCxnSpPr>
              <p:cNvPr id="16" name="line"/>
              <p:cNvCxnSpPr/>
              <p:nvPr/>
            </p:nvCxnSpPr>
            <p:spPr>
              <a:xfrm flipH="1">
                <a:off x="-773987" y="2978465"/>
                <a:ext cx="1710778" cy="412435"/>
              </a:xfrm>
              <a:prstGeom prst="line">
                <a:avLst/>
              </a:prstGeom>
              <a:noFill/>
              <a:ln w="254000" cap="rnd" cmpd="sng" algn="ctr">
                <a:solidFill>
                  <a:srgbClr val="FFC111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" name="line"/>
              <p:cNvCxnSpPr/>
              <p:nvPr/>
            </p:nvCxnSpPr>
            <p:spPr>
              <a:xfrm>
                <a:off x="5039109" y="2978465"/>
                <a:ext cx="1713120" cy="554212"/>
              </a:xfrm>
              <a:prstGeom prst="line">
                <a:avLst/>
              </a:prstGeom>
              <a:noFill/>
              <a:ln w="254000" cap="rnd" cmpd="sng" algn="ctr">
                <a:solidFill>
                  <a:srgbClr val="FFC111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3" name="Group 12"/>
            <p:cNvGrpSpPr/>
            <p:nvPr/>
          </p:nvGrpSpPr>
          <p:grpSpPr>
            <a:xfrm>
              <a:off x="-153434" y="4069215"/>
              <a:ext cx="6282768" cy="1008620"/>
              <a:chOff x="-234298" y="4069215"/>
              <a:chExt cx="6282768" cy="1008620"/>
            </a:xfrm>
          </p:grpSpPr>
          <p:cxnSp>
            <p:nvCxnSpPr>
              <p:cNvPr id="14" name="line"/>
              <p:cNvCxnSpPr/>
              <p:nvPr/>
            </p:nvCxnSpPr>
            <p:spPr>
              <a:xfrm flipH="1">
                <a:off x="-234298" y="4069215"/>
                <a:ext cx="1420341" cy="1008620"/>
              </a:xfrm>
              <a:prstGeom prst="line">
                <a:avLst/>
              </a:prstGeom>
              <a:noFill/>
              <a:ln w="254000" cap="rnd" cmpd="sng" algn="ctr">
                <a:solidFill>
                  <a:srgbClr val="FFC111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" name="line"/>
              <p:cNvCxnSpPr/>
              <p:nvPr/>
            </p:nvCxnSpPr>
            <p:spPr>
              <a:xfrm>
                <a:off x="4628129" y="4069215"/>
                <a:ext cx="1420341" cy="1008620"/>
              </a:xfrm>
              <a:prstGeom prst="line">
                <a:avLst/>
              </a:prstGeom>
              <a:noFill/>
              <a:ln w="254000" cap="rnd" cmpd="sng" algn="ctr">
                <a:solidFill>
                  <a:srgbClr val="FFC111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24" name="puzzle piece 1"/>
          <p:cNvSpPr>
            <a:spLocks/>
          </p:cNvSpPr>
          <p:nvPr/>
        </p:nvSpPr>
        <p:spPr bwMode="auto">
          <a:xfrm>
            <a:off x="432839" y="978687"/>
            <a:ext cx="2236788" cy="2332038"/>
          </a:xfrm>
          <a:custGeom>
            <a:avLst/>
            <a:gdLst>
              <a:gd name="T0" fmla="*/ 534 w 594"/>
              <a:gd name="T1" fmla="*/ 181 h 621"/>
              <a:gd name="T2" fmla="*/ 509 w 594"/>
              <a:gd name="T3" fmla="*/ 187 h 621"/>
              <a:gd name="T4" fmla="*/ 481 w 594"/>
              <a:gd name="T5" fmla="*/ 214 h 621"/>
              <a:gd name="T6" fmla="*/ 474 w 594"/>
              <a:gd name="T7" fmla="*/ 216 h 621"/>
              <a:gd name="T8" fmla="*/ 456 w 594"/>
              <a:gd name="T9" fmla="*/ 173 h 621"/>
              <a:gd name="T10" fmla="*/ 456 w 594"/>
              <a:gd name="T11" fmla="*/ 0 h 621"/>
              <a:gd name="T12" fmla="*/ 452 w 594"/>
              <a:gd name="T13" fmla="*/ 0 h 621"/>
              <a:gd name="T14" fmla="*/ 83 w 594"/>
              <a:gd name="T15" fmla="*/ 191 h 621"/>
              <a:gd name="T16" fmla="*/ 28 w 594"/>
              <a:gd name="T17" fmla="*/ 297 h 621"/>
              <a:gd name="T18" fmla="*/ 0 w 594"/>
              <a:gd name="T19" fmla="*/ 452 h 621"/>
              <a:gd name="T20" fmla="*/ 3 w 594"/>
              <a:gd name="T21" fmla="*/ 483 h 621"/>
              <a:gd name="T22" fmla="*/ 59 w 594"/>
              <a:gd name="T23" fmla="*/ 483 h 621"/>
              <a:gd name="T24" fmla="*/ 146 w 594"/>
              <a:gd name="T25" fmla="*/ 483 h 621"/>
              <a:gd name="T26" fmla="*/ 189 w 594"/>
              <a:gd name="T27" fmla="*/ 501 h 621"/>
              <a:gd name="T28" fmla="*/ 154 w 594"/>
              <a:gd name="T29" fmla="*/ 561 h 621"/>
              <a:gd name="T30" fmla="*/ 156 w 594"/>
              <a:gd name="T31" fmla="*/ 573 h 621"/>
              <a:gd name="T32" fmla="*/ 214 w 594"/>
              <a:gd name="T33" fmla="*/ 621 h 621"/>
              <a:gd name="T34" fmla="*/ 243 w 594"/>
              <a:gd name="T35" fmla="*/ 614 h 621"/>
              <a:gd name="T36" fmla="*/ 273 w 594"/>
              <a:gd name="T37" fmla="*/ 573 h 621"/>
              <a:gd name="T38" fmla="*/ 274 w 594"/>
              <a:gd name="T39" fmla="*/ 561 h 621"/>
              <a:gd name="T40" fmla="*/ 272 w 594"/>
              <a:gd name="T41" fmla="*/ 545 h 621"/>
              <a:gd name="T42" fmla="*/ 266 w 594"/>
              <a:gd name="T43" fmla="*/ 532 h 621"/>
              <a:gd name="T44" fmla="*/ 266 w 594"/>
              <a:gd name="T45" fmla="*/ 532 h 621"/>
              <a:gd name="T46" fmla="*/ 240 w 594"/>
              <a:gd name="T47" fmla="*/ 501 h 621"/>
              <a:gd name="T48" fmla="*/ 250 w 594"/>
              <a:gd name="T49" fmla="*/ 488 h 621"/>
              <a:gd name="T50" fmla="*/ 283 w 594"/>
              <a:gd name="T51" fmla="*/ 483 h 621"/>
              <a:gd name="T52" fmla="*/ 456 w 594"/>
              <a:gd name="T53" fmla="*/ 483 h 621"/>
              <a:gd name="T54" fmla="*/ 456 w 594"/>
              <a:gd name="T55" fmla="*/ 483 h 621"/>
              <a:gd name="T56" fmla="*/ 456 w 594"/>
              <a:gd name="T57" fmla="*/ 458 h 621"/>
              <a:gd name="T58" fmla="*/ 456 w 594"/>
              <a:gd name="T59" fmla="*/ 423 h 621"/>
              <a:gd name="T60" fmla="*/ 456 w 594"/>
              <a:gd name="T61" fmla="*/ 388 h 621"/>
              <a:gd name="T62" fmla="*/ 456 w 594"/>
              <a:gd name="T63" fmla="*/ 310 h 621"/>
              <a:gd name="T64" fmla="*/ 467 w 594"/>
              <a:gd name="T65" fmla="*/ 269 h 621"/>
              <a:gd name="T66" fmla="*/ 474 w 594"/>
              <a:gd name="T67" fmla="*/ 267 h 621"/>
              <a:gd name="T68" fmla="*/ 534 w 594"/>
              <a:gd name="T69" fmla="*/ 301 h 621"/>
              <a:gd name="T70" fmla="*/ 562 w 594"/>
              <a:gd name="T71" fmla="*/ 294 h 621"/>
              <a:gd name="T72" fmla="*/ 594 w 594"/>
              <a:gd name="T73" fmla="*/ 241 h 621"/>
              <a:gd name="T74" fmla="*/ 534 w 594"/>
              <a:gd name="T75" fmla="*/ 181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94" h="621">
                <a:moveTo>
                  <a:pt x="534" y="181"/>
                </a:moveTo>
                <a:cubicBezTo>
                  <a:pt x="523" y="181"/>
                  <a:pt x="515" y="184"/>
                  <a:pt x="509" y="187"/>
                </a:cubicBezTo>
                <a:cubicBezTo>
                  <a:pt x="494" y="195"/>
                  <a:pt x="490" y="210"/>
                  <a:pt x="481" y="214"/>
                </a:cubicBezTo>
                <a:cubicBezTo>
                  <a:pt x="479" y="215"/>
                  <a:pt x="476" y="216"/>
                  <a:pt x="474" y="216"/>
                </a:cubicBezTo>
                <a:cubicBezTo>
                  <a:pt x="454" y="216"/>
                  <a:pt x="456" y="173"/>
                  <a:pt x="456" y="173"/>
                </a:cubicBezTo>
                <a:cubicBezTo>
                  <a:pt x="456" y="0"/>
                  <a:pt x="456" y="0"/>
                  <a:pt x="456" y="0"/>
                </a:cubicBezTo>
                <a:cubicBezTo>
                  <a:pt x="454" y="0"/>
                  <a:pt x="453" y="0"/>
                  <a:pt x="452" y="0"/>
                </a:cubicBezTo>
                <a:cubicBezTo>
                  <a:pt x="300" y="0"/>
                  <a:pt x="165" y="76"/>
                  <a:pt x="83" y="191"/>
                </a:cubicBezTo>
                <a:cubicBezTo>
                  <a:pt x="60" y="223"/>
                  <a:pt x="42" y="259"/>
                  <a:pt x="28" y="297"/>
                </a:cubicBezTo>
                <a:cubicBezTo>
                  <a:pt x="10" y="345"/>
                  <a:pt x="0" y="397"/>
                  <a:pt x="0" y="452"/>
                </a:cubicBezTo>
                <a:cubicBezTo>
                  <a:pt x="0" y="461"/>
                  <a:pt x="2" y="477"/>
                  <a:pt x="3" y="483"/>
                </a:cubicBezTo>
                <a:cubicBezTo>
                  <a:pt x="59" y="483"/>
                  <a:pt x="59" y="483"/>
                  <a:pt x="59" y="483"/>
                </a:cubicBezTo>
                <a:cubicBezTo>
                  <a:pt x="146" y="483"/>
                  <a:pt x="146" y="483"/>
                  <a:pt x="146" y="483"/>
                </a:cubicBezTo>
                <a:cubicBezTo>
                  <a:pt x="146" y="483"/>
                  <a:pt x="189" y="481"/>
                  <a:pt x="189" y="501"/>
                </a:cubicBezTo>
                <a:cubicBezTo>
                  <a:pt x="189" y="521"/>
                  <a:pt x="154" y="519"/>
                  <a:pt x="154" y="561"/>
                </a:cubicBezTo>
                <a:cubicBezTo>
                  <a:pt x="154" y="565"/>
                  <a:pt x="155" y="569"/>
                  <a:pt x="156" y="573"/>
                </a:cubicBezTo>
                <a:cubicBezTo>
                  <a:pt x="161" y="600"/>
                  <a:pt x="185" y="621"/>
                  <a:pt x="214" y="621"/>
                </a:cubicBezTo>
                <a:cubicBezTo>
                  <a:pt x="225" y="621"/>
                  <a:pt x="234" y="618"/>
                  <a:pt x="243" y="614"/>
                </a:cubicBezTo>
                <a:cubicBezTo>
                  <a:pt x="258" y="605"/>
                  <a:pt x="269" y="590"/>
                  <a:pt x="273" y="573"/>
                </a:cubicBezTo>
                <a:cubicBezTo>
                  <a:pt x="274" y="569"/>
                  <a:pt x="274" y="565"/>
                  <a:pt x="274" y="561"/>
                </a:cubicBezTo>
                <a:cubicBezTo>
                  <a:pt x="274" y="555"/>
                  <a:pt x="273" y="549"/>
                  <a:pt x="272" y="545"/>
                </a:cubicBezTo>
                <a:cubicBezTo>
                  <a:pt x="271" y="540"/>
                  <a:pt x="269" y="536"/>
                  <a:pt x="266" y="532"/>
                </a:cubicBezTo>
                <a:cubicBezTo>
                  <a:pt x="266" y="532"/>
                  <a:pt x="266" y="532"/>
                  <a:pt x="266" y="532"/>
                </a:cubicBezTo>
                <a:cubicBezTo>
                  <a:pt x="256" y="518"/>
                  <a:pt x="240" y="515"/>
                  <a:pt x="240" y="501"/>
                </a:cubicBezTo>
                <a:cubicBezTo>
                  <a:pt x="240" y="495"/>
                  <a:pt x="244" y="491"/>
                  <a:pt x="250" y="488"/>
                </a:cubicBezTo>
                <a:cubicBezTo>
                  <a:pt x="262" y="482"/>
                  <a:pt x="283" y="483"/>
                  <a:pt x="283" y="483"/>
                </a:cubicBezTo>
                <a:cubicBezTo>
                  <a:pt x="456" y="483"/>
                  <a:pt x="456" y="483"/>
                  <a:pt x="456" y="483"/>
                </a:cubicBezTo>
                <a:cubicBezTo>
                  <a:pt x="456" y="483"/>
                  <a:pt x="456" y="483"/>
                  <a:pt x="456" y="483"/>
                </a:cubicBezTo>
                <a:cubicBezTo>
                  <a:pt x="456" y="458"/>
                  <a:pt x="456" y="458"/>
                  <a:pt x="456" y="458"/>
                </a:cubicBezTo>
                <a:cubicBezTo>
                  <a:pt x="456" y="423"/>
                  <a:pt x="456" y="423"/>
                  <a:pt x="456" y="423"/>
                </a:cubicBezTo>
                <a:cubicBezTo>
                  <a:pt x="456" y="388"/>
                  <a:pt x="456" y="388"/>
                  <a:pt x="456" y="388"/>
                </a:cubicBezTo>
                <a:cubicBezTo>
                  <a:pt x="456" y="310"/>
                  <a:pt x="456" y="310"/>
                  <a:pt x="456" y="310"/>
                </a:cubicBezTo>
                <a:cubicBezTo>
                  <a:pt x="456" y="310"/>
                  <a:pt x="454" y="277"/>
                  <a:pt x="467" y="269"/>
                </a:cubicBezTo>
                <a:cubicBezTo>
                  <a:pt x="469" y="268"/>
                  <a:pt x="472" y="267"/>
                  <a:pt x="474" y="267"/>
                </a:cubicBezTo>
                <a:cubicBezTo>
                  <a:pt x="494" y="267"/>
                  <a:pt x="491" y="301"/>
                  <a:pt x="534" y="301"/>
                </a:cubicBezTo>
                <a:cubicBezTo>
                  <a:pt x="544" y="301"/>
                  <a:pt x="554" y="299"/>
                  <a:pt x="562" y="294"/>
                </a:cubicBezTo>
                <a:cubicBezTo>
                  <a:pt x="581" y="284"/>
                  <a:pt x="594" y="264"/>
                  <a:pt x="594" y="241"/>
                </a:cubicBezTo>
                <a:cubicBezTo>
                  <a:pt x="594" y="208"/>
                  <a:pt x="567" y="181"/>
                  <a:pt x="534" y="181"/>
                </a:cubicBezTo>
                <a:close/>
              </a:path>
            </a:pathLst>
          </a:custGeom>
          <a:solidFill>
            <a:srgbClr val="00AFD7"/>
          </a:solidFill>
          <a:ln>
            <a:solidFill>
              <a:srgbClr val="00AFD7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Franklin Gothic Book" panose="020B0503020102020204"/>
            </a:endParaRPr>
          </a:p>
        </p:txBody>
      </p:sp>
      <p:sp>
        <p:nvSpPr>
          <p:cNvPr id="25" name="puzzle piece 3"/>
          <p:cNvSpPr>
            <a:spLocks/>
          </p:cNvSpPr>
          <p:nvPr/>
        </p:nvSpPr>
        <p:spPr bwMode="auto">
          <a:xfrm>
            <a:off x="445539" y="2785262"/>
            <a:ext cx="2224088" cy="1830388"/>
          </a:xfrm>
          <a:custGeom>
            <a:avLst/>
            <a:gdLst>
              <a:gd name="T0" fmla="*/ 47 w 591"/>
              <a:gd name="T1" fmla="*/ 171 h 487"/>
              <a:gd name="T2" fmla="*/ 152 w 591"/>
              <a:gd name="T3" fmla="*/ 418 h 487"/>
              <a:gd name="T4" fmla="*/ 151 w 591"/>
              <a:gd name="T5" fmla="*/ 408 h 487"/>
              <a:gd name="T6" fmla="*/ 151 w 591"/>
              <a:gd name="T7" fmla="*/ 407 h 487"/>
              <a:gd name="T8" fmla="*/ 151 w 591"/>
              <a:gd name="T9" fmla="*/ 407 h 487"/>
              <a:gd name="T10" fmla="*/ 211 w 591"/>
              <a:gd name="T11" fmla="*/ 347 h 487"/>
              <a:gd name="T12" fmla="*/ 271 w 591"/>
              <a:gd name="T13" fmla="*/ 407 h 487"/>
              <a:gd name="T14" fmla="*/ 271 w 591"/>
              <a:gd name="T15" fmla="*/ 407 h 487"/>
              <a:gd name="T16" fmla="*/ 271 w 591"/>
              <a:gd name="T17" fmla="*/ 408 h 487"/>
              <a:gd name="T18" fmla="*/ 237 w 591"/>
              <a:gd name="T19" fmla="*/ 467 h 487"/>
              <a:gd name="T20" fmla="*/ 280 w 591"/>
              <a:gd name="T21" fmla="*/ 485 h 487"/>
              <a:gd name="T22" fmla="*/ 307 w 591"/>
              <a:gd name="T23" fmla="*/ 485 h 487"/>
              <a:gd name="T24" fmla="*/ 414 w 591"/>
              <a:gd name="T25" fmla="*/ 485 h 487"/>
              <a:gd name="T26" fmla="*/ 453 w 591"/>
              <a:gd name="T27" fmla="*/ 485 h 487"/>
              <a:gd name="T28" fmla="*/ 453 w 591"/>
              <a:gd name="T29" fmla="*/ 485 h 487"/>
              <a:gd name="T30" fmla="*/ 453 w 591"/>
              <a:gd name="T31" fmla="*/ 485 h 487"/>
              <a:gd name="T32" fmla="*/ 453 w 591"/>
              <a:gd name="T33" fmla="*/ 485 h 487"/>
              <a:gd name="T34" fmla="*/ 453 w 591"/>
              <a:gd name="T35" fmla="*/ 312 h 487"/>
              <a:gd name="T36" fmla="*/ 471 w 591"/>
              <a:gd name="T37" fmla="*/ 269 h 487"/>
              <a:gd name="T38" fmla="*/ 471 w 591"/>
              <a:gd name="T39" fmla="*/ 269 h 487"/>
              <a:gd name="T40" fmla="*/ 471 w 591"/>
              <a:gd name="T41" fmla="*/ 269 h 487"/>
              <a:gd name="T42" fmla="*/ 531 w 591"/>
              <a:gd name="T43" fmla="*/ 303 h 487"/>
              <a:gd name="T44" fmla="*/ 573 w 591"/>
              <a:gd name="T45" fmla="*/ 286 h 487"/>
              <a:gd name="T46" fmla="*/ 591 w 591"/>
              <a:gd name="T47" fmla="*/ 243 h 487"/>
              <a:gd name="T48" fmla="*/ 531 w 591"/>
              <a:gd name="T49" fmla="*/ 183 h 487"/>
              <a:gd name="T50" fmla="*/ 471 w 591"/>
              <a:gd name="T51" fmla="*/ 218 h 487"/>
              <a:gd name="T52" fmla="*/ 471 w 591"/>
              <a:gd name="T53" fmla="*/ 218 h 487"/>
              <a:gd name="T54" fmla="*/ 471 w 591"/>
              <a:gd name="T55" fmla="*/ 218 h 487"/>
              <a:gd name="T56" fmla="*/ 453 w 591"/>
              <a:gd name="T57" fmla="*/ 175 h 487"/>
              <a:gd name="T58" fmla="*/ 453 w 591"/>
              <a:gd name="T59" fmla="*/ 2 h 487"/>
              <a:gd name="T60" fmla="*/ 453 w 591"/>
              <a:gd name="T61" fmla="*/ 2 h 487"/>
              <a:gd name="T62" fmla="*/ 280 w 591"/>
              <a:gd name="T63" fmla="*/ 2 h 487"/>
              <a:gd name="T64" fmla="*/ 247 w 591"/>
              <a:gd name="T65" fmla="*/ 7 h 487"/>
              <a:gd name="T66" fmla="*/ 237 w 591"/>
              <a:gd name="T67" fmla="*/ 20 h 487"/>
              <a:gd name="T68" fmla="*/ 263 w 591"/>
              <a:gd name="T69" fmla="*/ 51 h 487"/>
              <a:gd name="T70" fmla="*/ 263 w 591"/>
              <a:gd name="T71" fmla="*/ 51 h 487"/>
              <a:gd name="T72" fmla="*/ 269 w 591"/>
              <a:gd name="T73" fmla="*/ 64 h 487"/>
              <a:gd name="T74" fmla="*/ 271 w 591"/>
              <a:gd name="T75" fmla="*/ 80 h 487"/>
              <a:gd name="T76" fmla="*/ 270 w 591"/>
              <a:gd name="T77" fmla="*/ 92 h 487"/>
              <a:gd name="T78" fmla="*/ 240 w 591"/>
              <a:gd name="T79" fmla="*/ 133 h 487"/>
              <a:gd name="T80" fmla="*/ 211 w 591"/>
              <a:gd name="T81" fmla="*/ 140 h 487"/>
              <a:gd name="T82" fmla="*/ 153 w 591"/>
              <a:gd name="T83" fmla="*/ 92 h 487"/>
              <a:gd name="T84" fmla="*/ 151 w 591"/>
              <a:gd name="T85" fmla="*/ 80 h 487"/>
              <a:gd name="T86" fmla="*/ 186 w 591"/>
              <a:gd name="T87" fmla="*/ 20 h 487"/>
              <a:gd name="T88" fmla="*/ 143 w 591"/>
              <a:gd name="T89" fmla="*/ 2 h 487"/>
              <a:gd name="T90" fmla="*/ 56 w 591"/>
              <a:gd name="T91" fmla="*/ 2 h 487"/>
              <a:gd name="T92" fmla="*/ 0 w 591"/>
              <a:gd name="T93" fmla="*/ 2 h 487"/>
              <a:gd name="T94" fmla="*/ 1 w 591"/>
              <a:gd name="T95" fmla="*/ 4 h 487"/>
              <a:gd name="T96" fmla="*/ 47 w 591"/>
              <a:gd name="T97" fmla="*/ 171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91" h="487">
                <a:moveTo>
                  <a:pt x="47" y="171"/>
                </a:moveTo>
                <a:cubicBezTo>
                  <a:pt x="152" y="418"/>
                  <a:pt x="152" y="418"/>
                  <a:pt x="152" y="418"/>
                </a:cubicBezTo>
                <a:cubicBezTo>
                  <a:pt x="152" y="415"/>
                  <a:pt x="151" y="412"/>
                  <a:pt x="151" y="408"/>
                </a:cubicBezTo>
                <a:cubicBezTo>
                  <a:pt x="151" y="408"/>
                  <a:pt x="151" y="408"/>
                  <a:pt x="151" y="407"/>
                </a:cubicBezTo>
                <a:cubicBezTo>
                  <a:pt x="151" y="407"/>
                  <a:pt x="151" y="407"/>
                  <a:pt x="151" y="407"/>
                </a:cubicBezTo>
                <a:cubicBezTo>
                  <a:pt x="151" y="374"/>
                  <a:pt x="178" y="347"/>
                  <a:pt x="211" y="347"/>
                </a:cubicBezTo>
                <a:cubicBezTo>
                  <a:pt x="244" y="347"/>
                  <a:pt x="271" y="374"/>
                  <a:pt x="271" y="407"/>
                </a:cubicBezTo>
                <a:cubicBezTo>
                  <a:pt x="271" y="407"/>
                  <a:pt x="271" y="407"/>
                  <a:pt x="271" y="407"/>
                </a:cubicBezTo>
                <a:cubicBezTo>
                  <a:pt x="271" y="408"/>
                  <a:pt x="271" y="408"/>
                  <a:pt x="271" y="408"/>
                </a:cubicBezTo>
                <a:cubicBezTo>
                  <a:pt x="271" y="450"/>
                  <a:pt x="238" y="448"/>
                  <a:pt x="237" y="467"/>
                </a:cubicBezTo>
                <a:cubicBezTo>
                  <a:pt x="238" y="487"/>
                  <a:pt x="280" y="485"/>
                  <a:pt x="280" y="485"/>
                </a:cubicBezTo>
                <a:cubicBezTo>
                  <a:pt x="307" y="485"/>
                  <a:pt x="307" y="485"/>
                  <a:pt x="307" y="485"/>
                </a:cubicBezTo>
                <a:cubicBezTo>
                  <a:pt x="414" y="485"/>
                  <a:pt x="414" y="485"/>
                  <a:pt x="414" y="485"/>
                </a:cubicBezTo>
                <a:cubicBezTo>
                  <a:pt x="453" y="485"/>
                  <a:pt x="453" y="485"/>
                  <a:pt x="453" y="485"/>
                </a:cubicBezTo>
                <a:cubicBezTo>
                  <a:pt x="453" y="485"/>
                  <a:pt x="453" y="485"/>
                  <a:pt x="453" y="485"/>
                </a:cubicBezTo>
                <a:cubicBezTo>
                  <a:pt x="453" y="485"/>
                  <a:pt x="453" y="485"/>
                  <a:pt x="453" y="485"/>
                </a:cubicBezTo>
                <a:cubicBezTo>
                  <a:pt x="453" y="485"/>
                  <a:pt x="453" y="485"/>
                  <a:pt x="453" y="485"/>
                </a:cubicBezTo>
                <a:cubicBezTo>
                  <a:pt x="453" y="312"/>
                  <a:pt x="453" y="312"/>
                  <a:pt x="453" y="312"/>
                </a:cubicBezTo>
                <a:cubicBezTo>
                  <a:pt x="453" y="312"/>
                  <a:pt x="451" y="269"/>
                  <a:pt x="471" y="269"/>
                </a:cubicBezTo>
                <a:cubicBezTo>
                  <a:pt x="471" y="269"/>
                  <a:pt x="471" y="269"/>
                  <a:pt x="471" y="269"/>
                </a:cubicBezTo>
                <a:cubicBezTo>
                  <a:pt x="471" y="269"/>
                  <a:pt x="471" y="269"/>
                  <a:pt x="471" y="269"/>
                </a:cubicBezTo>
                <a:cubicBezTo>
                  <a:pt x="491" y="269"/>
                  <a:pt x="488" y="303"/>
                  <a:pt x="531" y="303"/>
                </a:cubicBezTo>
                <a:cubicBezTo>
                  <a:pt x="547" y="303"/>
                  <a:pt x="562" y="296"/>
                  <a:pt x="573" y="286"/>
                </a:cubicBezTo>
                <a:cubicBezTo>
                  <a:pt x="584" y="275"/>
                  <a:pt x="591" y="260"/>
                  <a:pt x="591" y="243"/>
                </a:cubicBezTo>
                <a:cubicBezTo>
                  <a:pt x="591" y="210"/>
                  <a:pt x="564" y="183"/>
                  <a:pt x="531" y="183"/>
                </a:cubicBezTo>
                <a:cubicBezTo>
                  <a:pt x="488" y="183"/>
                  <a:pt x="491" y="218"/>
                  <a:pt x="471" y="218"/>
                </a:cubicBezTo>
                <a:cubicBezTo>
                  <a:pt x="471" y="218"/>
                  <a:pt x="471" y="218"/>
                  <a:pt x="471" y="218"/>
                </a:cubicBezTo>
                <a:cubicBezTo>
                  <a:pt x="471" y="218"/>
                  <a:pt x="471" y="218"/>
                  <a:pt x="471" y="218"/>
                </a:cubicBezTo>
                <a:cubicBezTo>
                  <a:pt x="451" y="218"/>
                  <a:pt x="453" y="175"/>
                  <a:pt x="453" y="175"/>
                </a:cubicBezTo>
                <a:cubicBezTo>
                  <a:pt x="453" y="2"/>
                  <a:pt x="453" y="2"/>
                  <a:pt x="453" y="2"/>
                </a:cubicBezTo>
                <a:cubicBezTo>
                  <a:pt x="453" y="2"/>
                  <a:pt x="453" y="2"/>
                  <a:pt x="453" y="2"/>
                </a:cubicBezTo>
                <a:cubicBezTo>
                  <a:pt x="280" y="2"/>
                  <a:pt x="280" y="2"/>
                  <a:pt x="280" y="2"/>
                </a:cubicBezTo>
                <a:cubicBezTo>
                  <a:pt x="280" y="2"/>
                  <a:pt x="259" y="1"/>
                  <a:pt x="247" y="7"/>
                </a:cubicBezTo>
                <a:cubicBezTo>
                  <a:pt x="241" y="10"/>
                  <a:pt x="237" y="14"/>
                  <a:pt x="237" y="20"/>
                </a:cubicBezTo>
                <a:cubicBezTo>
                  <a:pt x="237" y="34"/>
                  <a:pt x="253" y="37"/>
                  <a:pt x="263" y="51"/>
                </a:cubicBezTo>
                <a:cubicBezTo>
                  <a:pt x="263" y="51"/>
                  <a:pt x="263" y="51"/>
                  <a:pt x="263" y="51"/>
                </a:cubicBezTo>
                <a:cubicBezTo>
                  <a:pt x="266" y="55"/>
                  <a:pt x="268" y="59"/>
                  <a:pt x="269" y="64"/>
                </a:cubicBezTo>
                <a:cubicBezTo>
                  <a:pt x="270" y="68"/>
                  <a:pt x="271" y="74"/>
                  <a:pt x="271" y="80"/>
                </a:cubicBezTo>
                <a:cubicBezTo>
                  <a:pt x="271" y="84"/>
                  <a:pt x="271" y="88"/>
                  <a:pt x="270" y="92"/>
                </a:cubicBezTo>
                <a:cubicBezTo>
                  <a:pt x="266" y="109"/>
                  <a:pt x="255" y="124"/>
                  <a:pt x="240" y="133"/>
                </a:cubicBezTo>
                <a:cubicBezTo>
                  <a:pt x="231" y="137"/>
                  <a:pt x="222" y="140"/>
                  <a:pt x="211" y="140"/>
                </a:cubicBezTo>
                <a:cubicBezTo>
                  <a:pt x="182" y="140"/>
                  <a:pt x="158" y="119"/>
                  <a:pt x="153" y="92"/>
                </a:cubicBezTo>
                <a:cubicBezTo>
                  <a:pt x="152" y="88"/>
                  <a:pt x="151" y="84"/>
                  <a:pt x="151" y="80"/>
                </a:cubicBezTo>
                <a:cubicBezTo>
                  <a:pt x="151" y="38"/>
                  <a:pt x="186" y="40"/>
                  <a:pt x="186" y="20"/>
                </a:cubicBezTo>
                <a:cubicBezTo>
                  <a:pt x="186" y="0"/>
                  <a:pt x="143" y="2"/>
                  <a:pt x="143" y="2"/>
                </a:cubicBezTo>
                <a:cubicBezTo>
                  <a:pt x="56" y="2"/>
                  <a:pt x="56" y="2"/>
                  <a:pt x="56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1" y="4"/>
                  <a:pt x="1" y="4"/>
                </a:cubicBezTo>
                <a:cubicBezTo>
                  <a:pt x="8" y="52"/>
                  <a:pt x="29" y="127"/>
                  <a:pt x="47" y="171"/>
                </a:cubicBezTo>
                <a:close/>
              </a:path>
            </a:pathLst>
          </a:custGeom>
          <a:solidFill>
            <a:srgbClr val="FFD100"/>
          </a:solidFill>
          <a:ln>
            <a:solidFill>
              <a:srgbClr val="FFD10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Franklin Gothic Book" panose="020B0503020102020204"/>
            </a:endParaRPr>
          </a:p>
        </p:txBody>
      </p:sp>
      <p:sp>
        <p:nvSpPr>
          <p:cNvPr id="26" name="puzzle piece 5"/>
          <p:cNvSpPr>
            <a:spLocks/>
          </p:cNvSpPr>
          <p:nvPr/>
        </p:nvSpPr>
        <p:spPr bwMode="auto">
          <a:xfrm>
            <a:off x="1013865" y="4093362"/>
            <a:ext cx="1135063" cy="2325688"/>
          </a:xfrm>
          <a:custGeom>
            <a:avLst/>
            <a:gdLst>
              <a:gd name="T0" fmla="*/ 54 w 302"/>
              <a:gd name="T1" fmla="*/ 194 h 619"/>
              <a:gd name="T2" fmla="*/ 73 w 302"/>
              <a:gd name="T3" fmla="*/ 208 h 619"/>
              <a:gd name="T4" fmla="*/ 71 w 302"/>
              <a:gd name="T5" fmla="*/ 219 h 619"/>
              <a:gd name="T6" fmla="*/ 71 w 302"/>
              <a:gd name="T7" fmla="*/ 252 h 619"/>
              <a:gd name="T8" fmla="*/ 86 w 302"/>
              <a:gd name="T9" fmla="*/ 281 h 619"/>
              <a:gd name="T10" fmla="*/ 71 w 302"/>
              <a:gd name="T11" fmla="*/ 310 h 619"/>
              <a:gd name="T12" fmla="*/ 71 w 302"/>
              <a:gd name="T13" fmla="*/ 342 h 619"/>
              <a:gd name="T14" fmla="*/ 86 w 302"/>
              <a:gd name="T15" fmla="*/ 371 h 619"/>
              <a:gd name="T16" fmla="*/ 71 w 302"/>
              <a:gd name="T17" fmla="*/ 400 h 619"/>
              <a:gd name="T18" fmla="*/ 71 w 302"/>
              <a:gd name="T19" fmla="*/ 432 h 619"/>
              <a:gd name="T20" fmla="*/ 86 w 302"/>
              <a:gd name="T21" fmla="*/ 461 h 619"/>
              <a:gd name="T22" fmla="*/ 71 w 302"/>
              <a:gd name="T23" fmla="*/ 490 h 619"/>
              <a:gd name="T24" fmla="*/ 71 w 302"/>
              <a:gd name="T25" fmla="*/ 523 h 619"/>
              <a:gd name="T26" fmla="*/ 107 w 302"/>
              <a:gd name="T27" fmla="*/ 558 h 619"/>
              <a:gd name="T28" fmla="*/ 143 w 302"/>
              <a:gd name="T29" fmla="*/ 558 h 619"/>
              <a:gd name="T30" fmla="*/ 162 w 302"/>
              <a:gd name="T31" fmla="*/ 593 h 619"/>
              <a:gd name="T32" fmla="*/ 206 w 302"/>
              <a:gd name="T33" fmla="*/ 619 h 619"/>
              <a:gd name="T34" fmla="*/ 302 w 302"/>
              <a:gd name="T35" fmla="*/ 619 h 619"/>
              <a:gd name="T36" fmla="*/ 302 w 302"/>
              <a:gd name="T37" fmla="*/ 448 h 619"/>
              <a:gd name="T38" fmla="*/ 302 w 302"/>
              <a:gd name="T39" fmla="*/ 447 h 619"/>
              <a:gd name="T40" fmla="*/ 302 w 302"/>
              <a:gd name="T41" fmla="*/ 445 h 619"/>
              <a:gd name="T42" fmla="*/ 283 w 302"/>
              <a:gd name="T43" fmla="*/ 405 h 619"/>
              <a:gd name="T44" fmla="*/ 224 w 302"/>
              <a:gd name="T45" fmla="*/ 439 h 619"/>
              <a:gd name="T46" fmla="*/ 164 w 302"/>
              <a:gd name="T47" fmla="*/ 379 h 619"/>
              <a:gd name="T48" fmla="*/ 164 w 302"/>
              <a:gd name="T49" fmla="*/ 378 h 619"/>
              <a:gd name="T50" fmla="*/ 224 w 302"/>
              <a:gd name="T51" fmla="*/ 318 h 619"/>
              <a:gd name="T52" fmla="*/ 283 w 302"/>
              <a:gd name="T53" fmla="*/ 352 h 619"/>
              <a:gd name="T54" fmla="*/ 302 w 302"/>
              <a:gd name="T55" fmla="*/ 314 h 619"/>
              <a:gd name="T56" fmla="*/ 302 w 302"/>
              <a:gd name="T57" fmla="*/ 311 h 619"/>
              <a:gd name="T58" fmla="*/ 302 w 302"/>
              <a:gd name="T59" fmla="*/ 284 h 619"/>
              <a:gd name="T60" fmla="*/ 302 w 302"/>
              <a:gd name="T61" fmla="*/ 221 h 619"/>
              <a:gd name="T62" fmla="*/ 302 w 302"/>
              <a:gd name="T63" fmla="*/ 149 h 619"/>
              <a:gd name="T64" fmla="*/ 302 w 302"/>
              <a:gd name="T65" fmla="*/ 138 h 619"/>
              <a:gd name="T66" fmla="*/ 129 w 302"/>
              <a:gd name="T67" fmla="*/ 138 h 619"/>
              <a:gd name="T68" fmla="*/ 86 w 302"/>
              <a:gd name="T69" fmla="*/ 119 h 619"/>
              <a:gd name="T70" fmla="*/ 86 w 302"/>
              <a:gd name="T71" fmla="*/ 118 h 619"/>
              <a:gd name="T72" fmla="*/ 120 w 302"/>
              <a:gd name="T73" fmla="*/ 59 h 619"/>
              <a:gd name="T74" fmla="*/ 60 w 302"/>
              <a:gd name="T75" fmla="*/ 0 h 619"/>
              <a:gd name="T76" fmla="*/ 0 w 302"/>
              <a:gd name="T77" fmla="*/ 59 h 619"/>
              <a:gd name="T78" fmla="*/ 1 w 302"/>
              <a:gd name="T79" fmla="*/ 71 h 619"/>
              <a:gd name="T80" fmla="*/ 9 w 302"/>
              <a:gd name="T81" fmla="*/ 88 h 619"/>
              <a:gd name="T82" fmla="*/ 10 w 302"/>
              <a:gd name="T83" fmla="*/ 91 h 619"/>
              <a:gd name="T84" fmla="*/ 27 w 302"/>
              <a:gd name="T85" fmla="*/ 130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02" h="619">
                <a:moveTo>
                  <a:pt x="54" y="194"/>
                </a:moveTo>
                <a:cubicBezTo>
                  <a:pt x="56" y="199"/>
                  <a:pt x="63" y="204"/>
                  <a:pt x="73" y="208"/>
                </a:cubicBezTo>
                <a:cubicBezTo>
                  <a:pt x="72" y="212"/>
                  <a:pt x="71" y="215"/>
                  <a:pt x="71" y="219"/>
                </a:cubicBezTo>
                <a:cubicBezTo>
                  <a:pt x="71" y="252"/>
                  <a:pt x="71" y="252"/>
                  <a:pt x="71" y="252"/>
                </a:cubicBezTo>
                <a:cubicBezTo>
                  <a:pt x="71" y="264"/>
                  <a:pt x="77" y="274"/>
                  <a:pt x="86" y="281"/>
                </a:cubicBezTo>
                <a:cubicBezTo>
                  <a:pt x="77" y="287"/>
                  <a:pt x="71" y="298"/>
                  <a:pt x="71" y="310"/>
                </a:cubicBezTo>
                <a:cubicBezTo>
                  <a:pt x="71" y="342"/>
                  <a:pt x="71" y="342"/>
                  <a:pt x="71" y="342"/>
                </a:cubicBezTo>
                <a:cubicBezTo>
                  <a:pt x="71" y="354"/>
                  <a:pt x="77" y="364"/>
                  <a:pt x="86" y="371"/>
                </a:cubicBezTo>
                <a:cubicBezTo>
                  <a:pt x="77" y="377"/>
                  <a:pt x="71" y="388"/>
                  <a:pt x="71" y="400"/>
                </a:cubicBezTo>
                <a:cubicBezTo>
                  <a:pt x="71" y="432"/>
                  <a:pt x="71" y="432"/>
                  <a:pt x="71" y="432"/>
                </a:cubicBezTo>
                <a:cubicBezTo>
                  <a:pt x="71" y="444"/>
                  <a:pt x="77" y="455"/>
                  <a:pt x="86" y="461"/>
                </a:cubicBezTo>
                <a:cubicBezTo>
                  <a:pt x="77" y="468"/>
                  <a:pt x="71" y="478"/>
                  <a:pt x="71" y="490"/>
                </a:cubicBezTo>
                <a:cubicBezTo>
                  <a:pt x="71" y="523"/>
                  <a:pt x="71" y="523"/>
                  <a:pt x="71" y="523"/>
                </a:cubicBezTo>
                <a:cubicBezTo>
                  <a:pt x="71" y="542"/>
                  <a:pt x="87" y="558"/>
                  <a:pt x="107" y="558"/>
                </a:cubicBezTo>
                <a:cubicBezTo>
                  <a:pt x="143" y="558"/>
                  <a:pt x="143" y="558"/>
                  <a:pt x="143" y="558"/>
                </a:cubicBezTo>
                <a:cubicBezTo>
                  <a:pt x="162" y="593"/>
                  <a:pt x="162" y="593"/>
                  <a:pt x="162" y="593"/>
                </a:cubicBezTo>
                <a:cubicBezTo>
                  <a:pt x="170" y="607"/>
                  <a:pt x="190" y="619"/>
                  <a:pt x="206" y="619"/>
                </a:cubicBezTo>
                <a:cubicBezTo>
                  <a:pt x="302" y="619"/>
                  <a:pt x="302" y="619"/>
                  <a:pt x="302" y="619"/>
                </a:cubicBezTo>
                <a:cubicBezTo>
                  <a:pt x="302" y="448"/>
                  <a:pt x="302" y="448"/>
                  <a:pt x="302" y="448"/>
                </a:cubicBezTo>
                <a:cubicBezTo>
                  <a:pt x="302" y="447"/>
                  <a:pt x="302" y="447"/>
                  <a:pt x="302" y="447"/>
                </a:cubicBezTo>
                <a:cubicBezTo>
                  <a:pt x="302" y="447"/>
                  <a:pt x="302" y="446"/>
                  <a:pt x="302" y="445"/>
                </a:cubicBezTo>
                <a:cubicBezTo>
                  <a:pt x="302" y="435"/>
                  <a:pt x="300" y="405"/>
                  <a:pt x="283" y="405"/>
                </a:cubicBezTo>
                <a:cubicBezTo>
                  <a:pt x="264" y="405"/>
                  <a:pt x="266" y="439"/>
                  <a:pt x="224" y="439"/>
                </a:cubicBezTo>
                <a:cubicBezTo>
                  <a:pt x="191" y="439"/>
                  <a:pt x="164" y="412"/>
                  <a:pt x="164" y="379"/>
                </a:cubicBezTo>
                <a:cubicBezTo>
                  <a:pt x="164" y="378"/>
                  <a:pt x="164" y="378"/>
                  <a:pt x="164" y="378"/>
                </a:cubicBezTo>
                <a:cubicBezTo>
                  <a:pt x="164" y="345"/>
                  <a:pt x="191" y="318"/>
                  <a:pt x="224" y="318"/>
                </a:cubicBezTo>
                <a:cubicBezTo>
                  <a:pt x="266" y="318"/>
                  <a:pt x="264" y="352"/>
                  <a:pt x="283" y="352"/>
                </a:cubicBezTo>
                <a:cubicBezTo>
                  <a:pt x="300" y="352"/>
                  <a:pt x="302" y="325"/>
                  <a:pt x="302" y="314"/>
                </a:cubicBezTo>
                <a:cubicBezTo>
                  <a:pt x="302" y="312"/>
                  <a:pt x="302" y="311"/>
                  <a:pt x="302" y="311"/>
                </a:cubicBezTo>
                <a:cubicBezTo>
                  <a:pt x="302" y="284"/>
                  <a:pt x="302" y="284"/>
                  <a:pt x="302" y="284"/>
                </a:cubicBezTo>
                <a:cubicBezTo>
                  <a:pt x="302" y="221"/>
                  <a:pt x="302" y="221"/>
                  <a:pt x="302" y="221"/>
                </a:cubicBezTo>
                <a:cubicBezTo>
                  <a:pt x="302" y="149"/>
                  <a:pt x="302" y="149"/>
                  <a:pt x="302" y="149"/>
                </a:cubicBezTo>
                <a:cubicBezTo>
                  <a:pt x="302" y="138"/>
                  <a:pt x="302" y="138"/>
                  <a:pt x="302" y="138"/>
                </a:cubicBezTo>
                <a:cubicBezTo>
                  <a:pt x="129" y="138"/>
                  <a:pt x="129" y="138"/>
                  <a:pt x="129" y="138"/>
                </a:cubicBezTo>
                <a:cubicBezTo>
                  <a:pt x="129" y="138"/>
                  <a:pt x="86" y="140"/>
                  <a:pt x="86" y="119"/>
                </a:cubicBezTo>
                <a:cubicBezTo>
                  <a:pt x="86" y="118"/>
                  <a:pt x="86" y="118"/>
                  <a:pt x="86" y="118"/>
                </a:cubicBezTo>
                <a:cubicBezTo>
                  <a:pt x="86" y="99"/>
                  <a:pt x="120" y="101"/>
                  <a:pt x="120" y="59"/>
                </a:cubicBezTo>
                <a:cubicBezTo>
                  <a:pt x="120" y="26"/>
                  <a:pt x="93" y="0"/>
                  <a:pt x="60" y="0"/>
                </a:cubicBezTo>
                <a:cubicBezTo>
                  <a:pt x="27" y="0"/>
                  <a:pt x="1" y="26"/>
                  <a:pt x="0" y="59"/>
                </a:cubicBezTo>
                <a:cubicBezTo>
                  <a:pt x="0" y="64"/>
                  <a:pt x="1" y="67"/>
                  <a:pt x="1" y="71"/>
                </a:cubicBezTo>
                <a:cubicBezTo>
                  <a:pt x="9" y="88"/>
                  <a:pt x="9" y="88"/>
                  <a:pt x="9" y="88"/>
                </a:cubicBezTo>
                <a:cubicBezTo>
                  <a:pt x="10" y="91"/>
                  <a:pt x="10" y="91"/>
                  <a:pt x="10" y="91"/>
                </a:cubicBezTo>
                <a:cubicBezTo>
                  <a:pt x="27" y="130"/>
                  <a:pt x="27" y="130"/>
                  <a:pt x="27" y="130"/>
                </a:cubicBezTo>
              </a:path>
            </a:pathLst>
          </a:custGeom>
          <a:solidFill>
            <a:srgbClr val="43B02A"/>
          </a:solidFill>
          <a:ln>
            <a:solidFill>
              <a:srgbClr val="43B02A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Franklin Gothic Book" panose="020B0503020102020204"/>
            </a:endParaRPr>
          </a:p>
        </p:txBody>
      </p:sp>
      <p:sp>
        <p:nvSpPr>
          <p:cNvPr id="27" name="puzzle piece 4"/>
          <p:cNvSpPr>
            <a:spLocks/>
          </p:cNvSpPr>
          <p:nvPr/>
        </p:nvSpPr>
        <p:spPr bwMode="auto">
          <a:xfrm>
            <a:off x="2142578" y="2274087"/>
            <a:ext cx="1681163" cy="2833688"/>
          </a:xfrm>
          <a:custGeom>
            <a:avLst/>
            <a:gdLst>
              <a:gd name="T0" fmla="*/ 269 w 447"/>
              <a:gd name="T1" fmla="*/ 119 h 754"/>
              <a:gd name="T2" fmla="*/ 269 w 447"/>
              <a:gd name="T3" fmla="*/ 119 h 754"/>
              <a:gd name="T4" fmla="*/ 269 w 447"/>
              <a:gd name="T5" fmla="*/ 119 h 754"/>
              <a:gd name="T6" fmla="*/ 292 w 447"/>
              <a:gd name="T7" fmla="*/ 92 h 754"/>
              <a:gd name="T8" fmla="*/ 303 w 447"/>
              <a:gd name="T9" fmla="*/ 60 h 754"/>
              <a:gd name="T10" fmla="*/ 243 w 447"/>
              <a:gd name="T11" fmla="*/ 0 h 754"/>
              <a:gd name="T12" fmla="*/ 201 w 447"/>
              <a:gd name="T13" fmla="*/ 17 h 754"/>
              <a:gd name="T14" fmla="*/ 183 w 447"/>
              <a:gd name="T15" fmla="*/ 60 h 754"/>
              <a:gd name="T16" fmla="*/ 217 w 447"/>
              <a:gd name="T17" fmla="*/ 119 h 754"/>
              <a:gd name="T18" fmla="*/ 217 w 447"/>
              <a:gd name="T19" fmla="*/ 119 h 754"/>
              <a:gd name="T20" fmla="*/ 217 w 447"/>
              <a:gd name="T21" fmla="*/ 119 h 754"/>
              <a:gd name="T22" fmla="*/ 175 w 447"/>
              <a:gd name="T23" fmla="*/ 138 h 754"/>
              <a:gd name="T24" fmla="*/ 2 w 447"/>
              <a:gd name="T25" fmla="*/ 138 h 754"/>
              <a:gd name="T26" fmla="*/ 2 w 447"/>
              <a:gd name="T27" fmla="*/ 311 h 754"/>
              <a:gd name="T28" fmla="*/ 20 w 447"/>
              <a:gd name="T29" fmla="*/ 354 h 754"/>
              <a:gd name="T30" fmla="*/ 80 w 447"/>
              <a:gd name="T31" fmla="*/ 319 h 754"/>
              <a:gd name="T32" fmla="*/ 80 w 447"/>
              <a:gd name="T33" fmla="*/ 319 h 754"/>
              <a:gd name="T34" fmla="*/ 80 w 447"/>
              <a:gd name="T35" fmla="*/ 319 h 754"/>
              <a:gd name="T36" fmla="*/ 140 w 447"/>
              <a:gd name="T37" fmla="*/ 379 h 754"/>
              <a:gd name="T38" fmla="*/ 122 w 447"/>
              <a:gd name="T39" fmla="*/ 422 h 754"/>
              <a:gd name="T40" fmla="*/ 80 w 447"/>
              <a:gd name="T41" fmla="*/ 439 h 754"/>
              <a:gd name="T42" fmla="*/ 20 w 447"/>
              <a:gd name="T43" fmla="*/ 405 h 754"/>
              <a:gd name="T44" fmla="*/ 2 w 447"/>
              <a:gd name="T45" fmla="*/ 448 h 754"/>
              <a:gd name="T46" fmla="*/ 2 w 447"/>
              <a:gd name="T47" fmla="*/ 621 h 754"/>
              <a:gd name="T48" fmla="*/ 2 w 447"/>
              <a:gd name="T49" fmla="*/ 621 h 754"/>
              <a:gd name="T50" fmla="*/ 2 w 447"/>
              <a:gd name="T51" fmla="*/ 621 h 754"/>
              <a:gd name="T52" fmla="*/ 2 w 447"/>
              <a:gd name="T53" fmla="*/ 621 h 754"/>
              <a:gd name="T54" fmla="*/ 175 w 447"/>
              <a:gd name="T55" fmla="*/ 621 h 754"/>
              <a:gd name="T56" fmla="*/ 217 w 447"/>
              <a:gd name="T57" fmla="*/ 639 h 754"/>
              <a:gd name="T58" fmla="*/ 194 w 447"/>
              <a:gd name="T59" fmla="*/ 666 h 754"/>
              <a:gd name="T60" fmla="*/ 183 w 447"/>
              <a:gd name="T61" fmla="*/ 699 h 754"/>
              <a:gd name="T62" fmla="*/ 195 w 447"/>
              <a:gd name="T63" fmla="*/ 734 h 754"/>
              <a:gd name="T64" fmla="*/ 220 w 447"/>
              <a:gd name="T65" fmla="*/ 754 h 754"/>
              <a:gd name="T66" fmla="*/ 225 w 447"/>
              <a:gd name="T67" fmla="*/ 736 h 754"/>
              <a:gd name="T68" fmla="*/ 225 w 447"/>
              <a:gd name="T69" fmla="*/ 703 h 754"/>
              <a:gd name="T70" fmla="*/ 223 w 447"/>
              <a:gd name="T71" fmla="*/ 692 h 754"/>
              <a:gd name="T72" fmla="*/ 242 w 447"/>
              <a:gd name="T73" fmla="*/ 678 h 754"/>
              <a:gd name="T74" fmla="*/ 400 w 447"/>
              <a:gd name="T75" fmla="*/ 307 h 754"/>
              <a:gd name="T76" fmla="*/ 446 w 447"/>
              <a:gd name="T77" fmla="*/ 140 h 754"/>
              <a:gd name="T78" fmla="*/ 447 w 447"/>
              <a:gd name="T79" fmla="*/ 138 h 754"/>
              <a:gd name="T80" fmla="*/ 312 w 447"/>
              <a:gd name="T81" fmla="*/ 138 h 754"/>
              <a:gd name="T82" fmla="*/ 269 w 447"/>
              <a:gd name="T83" fmla="*/ 119 h 7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47" h="754">
                <a:moveTo>
                  <a:pt x="269" y="119"/>
                </a:moveTo>
                <a:cubicBezTo>
                  <a:pt x="269" y="119"/>
                  <a:pt x="269" y="119"/>
                  <a:pt x="269" y="119"/>
                </a:cubicBezTo>
                <a:cubicBezTo>
                  <a:pt x="269" y="119"/>
                  <a:pt x="269" y="119"/>
                  <a:pt x="269" y="119"/>
                </a:cubicBezTo>
                <a:cubicBezTo>
                  <a:pt x="269" y="107"/>
                  <a:pt x="282" y="103"/>
                  <a:pt x="292" y="92"/>
                </a:cubicBezTo>
                <a:cubicBezTo>
                  <a:pt x="298" y="85"/>
                  <a:pt x="303" y="75"/>
                  <a:pt x="303" y="60"/>
                </a:cubicBezTo>
                <a:cubicBezTo>
                  <a:pt x="303" y="27"/>
                  <a:pt x="276" y="0"/>
                  <a:pt x="243" y="0"/>
                </a:cubicBezTo>
                <a:cubicBezTo>
                  <a:pt x="227" y="0"/>
                  <a:pt x="212" y="7"/>
                  <a:pt x="201" y="17"/>
                </a:cubicBezTo>
                <a:cubicBezTo>
                  <a:pt x="190" y="28"/>
                  <a:pt x="183" y="43"/>
                  <a:pt x="183" y="60"/>
                </a:cubicBezTo>
                <a:cubicBezTo>
                  <a:pt x="183" y="102"/>
                  <a:pt x="217" y="100"/>
                  <a:pt x="217" y="119"/>
                </a:cubicBezTo>
                <a:cubicBezTo>
                  <a:pt x="217" y="119"/>
                  <a:pt x="217" y="119"/>
                  <a:pt x="217" y="119"/>
                </a:cubicBezTo>
                <a:cubicBezTo>
                  <a:pt x="217" y="119"/>
                  <a:pt x="217" y="119"/>
                  <a:pt x="217" y="119"/>
                </a:cubicBezTo>
                <a:cubicBezTo>
                  <a:pt x="217" y="140"/>
                  <a:pt x="175" y="138"/>
                  <a:pt x="175" y="138"/>
                </a:cubicBezTo>
                <a:cubicBezTo>
                  <a:pt x="2" y="138"/>
                  <a:pt x="2" y="138"/>
                  <a:pt x="2" y="138"/>
                </a:cubicBezTo>
                <a:cubicBezTo>
                  <a:pt x="2" y="311"/>
                  <a:pt x="2" y="311"/>
                  <a:pt x="2" y="311"/>
                </a:cubicBezTo>
                <a:cubicBezTo>
                  <a:pt x="2" y="311"/>
                  <a:pt x="0" y="354"/>
                  <a:pt x="20" y="354"/>
                </a:cubicBezTo>
                <a:cubicBezTo>
                  <a:pt x="40" y="354"/>
                  <a:pt x="37" y="319"/>
                  <a:pt x="80" y="319"/>
                </a:cubicBezTo>
                <a:cubicBezTo>
                  <a:pt x="80" y="319"/>
                  <a:pt x="80" y="319"/>
                  <a:pt x="80" y="319"/>
                </a:cubicBezTo>
                <a:cubicBezTo>
                  <a:pt x="80" y="319"/>
                  <a:pt x="80" y="319"/>
                  <a:pt x="80" y="319"/>
                </a:cubicBezTo>
                <a:cubicBezTo>
                  <a:pt x="113" y="319"/>
                  <a:pt x="140" y="346"/>
                  <a:pt x="140" y="379"/>
                </a:cubicBezTo>
                <a:cubicBezTo>
                  <a:pt x="140" y="396"/>
                  <a:pt x="133" y="411"/>
                  <a:pt x="122" y="422"/>
                </a:cubicBezTo>
                <a:cubicBezTo>
                  <a:pt x="111" y="432"/>
                  <a:pt x="96" y="439"/>
                  <a:pt x="80" y="439"/>
                </a:cubicBezTo>
                <a:cubicBezTo>
                  <a:pt x="37" y="439"/>
                  <a:pt x="40" y="405"/>
                  <a:pt x="20" y="405"/>
                </a:cubicBezTo>
                <a:cubicBezTo>
                  <a:pt x="0" y="405"/>
                  <a:pt x="2" y="448"/>
                  <a:pt x="2" y="448"/>
                </a:cubicBezTo>
                <a:cubicBezTo>
                  <a:pt x="2" y="621"/>
                  <a:pt x="2" y="621"/>
                  <a:pt x="2" y="621"/>
                </a:cubicBezTo>
                <a:cubicBezTo>
                  <a:pt x="2" y="621"/>
                  <a:pt x="2" y="621"/>
                  <a:pt x="2" y="621"/>
                </a:cubicBezTo>
                <a:cubicBezTo>
                  <a:pt x="2" y="621"/>
                  <a:pt x="2" y="621"/>
                  <a:pt x="2" y="621"/>
                </a:cubicBezTo>
                <a:cubicBezTo>
                  <a:pt x="2" y="621"/>
                  <a:pt x="2" y="621"/>
                  <a:pt x="2" y="621"/>
                </a:cubicBezTo>
                <a:cubicBezTo>
                  <a:pt x="175" y="621"/>
                  <a:pt x="175" y="621"/>
                  <a:pt x="175" y="621"/>
                </a:cubicBezTo>
                <a:cubicBezTo>
                  <a:pt x="175" y="621"/>
                  <a:pt x="217" y="619"/>
                  <a:pt x="217" y="639"/>
                </a:cubicBezTo>
                <a:cubicBezTo>
                  <a:pt x="217" y="651"/>
                  <a:pt x="204" y="655"/>
                  <a:pt x="194" y="666"/>
                </a:cubicBezTo>
                <a:cubicBezTo>
                  <a:pt x="188" y="673"/>
                  <a:pt x="183" y="683"/>
                  <a:pt x="183" y="699"/>
                </a:cubicBezTo>
                <a:cubicBezTo>
                  <a:pt x="183" y="712"/>
                  <a:pt x="188" y="724"/>
                  <a:pt x="195" y="734"/>
                </a:cubicBezTo>
                <a:cubicBezTo>
                  <a:pt x="201" y="743"/>
                  <a:pt x="210" y="750"/>
                  <a:pt x="220" y="754"/>
                </a:cubicBezTo>
                <a:cubicBezTo>
                  <a:pt x="223" y="748"/>
                  <a:pt x="225" y="742"/>
                  <a:pt x="225" y="736"/>
                </a:cubicBezTo>
                <a:cubicBezTo>
                  <a:pt x="225" y="703"/>
                  <a:pt x="225" y="703"/>
                  <a:pt x="225" y="703"/>
                </a:cubicBezTo>
                <a:cubicBezTo>
                  <a:pt x="225" y="699"/>
                  <a:pt x="224" y="696"/>
                  <a:pt x="223" y="692"/>
                </a:cubicBezTo>
                <a:cubicBezTo>
                  <a:pt x="233" y="688"/>
                  <a:pt x="240" y="683"/>
                  <a:pt x="242" y="678"/>
                </a:cubicBezTo>
                <a:cubicBezTo>
                  <a:pt x="400" y="307"/>
                  <a:pt x="400" y="307"/>
                  <a:pt x="400" y="307"/>
                </a:cubicBezTo>
                <a:cubicBezTo>
                  <a:pt x="418" y="263"/>
                  <a:pt x="439" y="188"/>
                  <a:pt x="446" y="140"/>
                </a:cubicBezTo>
                <a:cubicBezTo>
                  <a:pt x="446" y="140"/>
                  <a:pt x="447" y="139"/>
                  <a:pt x="447" y="138"/>
                </a:cubicBezTo>
                <a:cubicBezTo>
                  <a:pt x="312" y="138"/>
                  <a:pt x="312" y="138"/>
                  <a:pt x="312" y="138"/>
                </a:cubicBezTo>
                <a:cubicBezTo>
                  <a:pt x="312" y="138"/>
                  <a:pt x="269" y="140"/>
                  <a:pt x="269" y="119"/>
                </a:cubicBezTo>
                <a:close/>
              </a:path>
            </a:pathLst>
          </a:custGeom>
          <a:solidFill>
            <a:srgbClr val="A4343A"/>
          </a:solidFill>
          <a:ln>
            <a:solidFill>
              <a:srgbClr val="A4343A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Franklin Gothic Book" panose="020B0503020102020204"/>
            </a:endParaRPr>
          </a:p>
        </p:txBody>
      </p:sp>
      <p:sp>
        <p:nvSpPr>
          <p:cNvPr id="28" name="puzzle piece 6"/>
          <p:cNvSpPr>
            <a:spLocks/>
          </p:cNvSpPr>
          <p:nvPr/>
        </p:nvSpPr>
        <p:spPr bwMode="auto">
          <a:xfrm>
            <a:off x="1629814" y="4599776"/>
            <a:ext cx="1358900" cy="1819275"/>
          </a:xfrm>
          <a:custGeom>
            <a:avLst/>
            <a:gdLst>
              <a:gd name="T0" fmla="*/ 361 w 361"/>
              <a:gd name="T1" fmla="*/ 207 h 484"/>
              <a:gd name="T2" fmla="*/ 361 w 361"/>
              <a:gd name="T3" fmla="*/ 175 h 484"/>
              <a:gd name="T4" fmla="*/ 346 w 361"/>
              <a:gd name="T5" fmla="*/ 146 h 484"/>
              <a:gd name="T6" fmla="*/ 356 w 361"/>
              <a:gd name="T7" fmla="*/ 135 h 484"/>
              <a:gd name="T8" fmla="*/ 331 w 361"/>
              <a:gd name="T9" fmla="*/ 115 h 484"/>
              <a:gd name="T10" fmla="*/ 319 w 361"/>
              <a:gd name="T11" fmla="*/ 80 h 484"/>
              <a:gd name="T12" fmla="*/ 330 w 361"/>
              <a:gd name="T13" fmla="*/ 47 h 484"/>
              <a:gd name="T14" fmla="*/ 353 w 361"/>
              <a:gd name="T15" fmla="*/ 20 h 484"/>
              <a:gd name="T16" fmla="*/ 311 w 361"/>
              <a:gd name="T17" fmla="*/ 2 h 484"/>
              <a:gd name="T18" fmla="*/ 138 w 361"/>
              <a:gd name="T19" fmla="*/ 2 h 484"/>
              <a:gd name="T20" fmla="*/ 138 w 361"/>
              <a:gd name="T21" fmla="*/ 14 h 484"/>
              <a:gd name="T22" fmla="*/ 138 w 361"/>
              <a:gd name="T23" fmla="*/ 41 h 484"/>
              <a:gd name="T24" fmla="*/ 138 w 361"/>
              <a:gd name="T25" fmla="*/ 86 h 484"/>
              <a:gd name="T26" fmla="*/ 138 w 361"/>
              <a:gd name="T27" fmla="*/ 175 h 484"/>
              <a:gd name="T28" fmla="*/ 138 w 361"/>
              <a:gd name="T29" fmla="*/ 179 h 484"/>
              <a:gd name="T30" fmla="*/ 119 w 361"/>
              <a:gd name="T31" fmla="*/ 219 h 484"/>
              <a:gd name="T32" fmla="*/ 60 w 361"/>
              <a:gd name="T33" fmla="*/ 184 h 484"/>
              <a:gd name="T34" fmla="*/ 0 w 361"/>
              <a:gd name="T35" fmla="*/ 244 h 484"/>
              <a:gd name="T36" fmla="*/ 60 w 361"/>
              <a:gd name="T37" fmla="*/ 303 h 484"/>
              <a:gd name="T38" fmla="*/ 119 w 361"/>
              <a:gd name="T39" fmla="*/ 269 h 484"/>
              <a:gd name="T40" fmla="*/ 138 w 361"/>
              <a:gd name="T41" fmla="*/ 310 h 484"/>
              <a:gd name="T42" fmla="*/ 138 w 361"/>
              <a:gd name="T43" fmla="*/ 313 h 484"/>
              <a:gd name="T44" fmla="*/ 138 w 361"/>
              <a:gd name="T45" fmla="*/ 484 h 484"/>
              <a:gd name="T46" fmla="*/ 226 w 361"/>
              <a:gd name="T47" fmla="*/ 484 h 484"/>
              <a:gd name="T48" fmla="*/ 270 w 361"/>
              <a:gd name="T49" fmla="*/ 458 h 484"/>
              <a:gd name="T50" fmla="*/ 289 w 361"/>
              <a:gd name="T51" fmla="*/ 423 h 484"/>
              <a:gd name="T52" fmla="*/ 321 w 361"/>
              <a:gd name="T53" fmla="*/ 423 h 484"/>
              <a:gd name="T54" fmla="*/ 321 w 361"/>
              <a:gd name="T55" fmla="*/ 423 h 484"/>
              <a:gd name="T56" fmla="*/ 325 w 361"/>
              <a:gd name="T57" fmla="*/ 423 h 484"/>
              <a:gd name="T58" fmla="*/ 361 w 361"/>
              <a:gd name="T59" fmla="*/ 388 h 484"/>
              <a:gd name="T60" fmla="*/ 361 w 361"/>
              <a:gd name="T61" fmla="*/ 355 h 484"/>
              <a:gd name="T62" fmla="*/ 360 w 361"/>
              <a:gd name="T63" fmla="*/ 351 h 484"/>
              <a:gd name="T64" fmla="*/ 360 w 361"/>
              <a:gd name="T65" fmla="*/ 350 h 484"/>
              <a:gd name="T66" fmla="*/ 346 w 361"/>
              <a:gd name="T67" fmla="*/ 326 h 484"/>
              <a:gd name="T68" fmla="*/ 361 w 361"/>
              <a:gd name="T69" fmla="*/ 297 h 484"/>
              <a:gd name="T70" fmla="*/ 361 w 361"/>
              <a:gd name="T71" fmla="*/ 265 h 484"/>
              <a:gd name="T72" fmla="*/ 346 w 361"/>
              <a:gd name="T73" fmla="*/ 236 h 484"/>
              <a:gd name="T74" fmla="*/ 361 w 361"/>
              <a:gd name="T75" fmla="*/ 207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61" h="484">
                <a:moveTo>
                  <a:pt x="361" y="207"/>
                </a:moveTo>
                <a:cubicBezTo>
                  <a:pt x="361" y="175"/>
                  <a:pt x="361" y="175"/>
                  <a:pt x="361" y="175"/>
                </a:cubicBezTo>
                <a:cubicBezTo>
                  <a:pt x="361" y="163"/>
                  <a:pt x="355" y="152"/>
                  <a:pt x="346" y="146"/>
                </a:cubicBezTo>
                <a:cubicBezTo>
                  <a:pt x="350" y="143"/>
                  <a:pt x="353" y="139"/>
                  <a:pt x="356" y="135"/>
                </a:cubicBezTo>
                <a:cubicBezTo>
                  <a:pt x="346" y="131"/>
                  <a:pt x="337" y="124"/>
                  <a:pt x="331" y="115"/>
                </a:cubicBezTo>
                <a:cubicBezTo>
                  <a:pt x="324" y="105"/>
                  <a:pt x="319" y="93"/>
                  <a:pt x="319" y="80"/>
                </a:cubicBezTo>
                <a:cubicBezTo>
                  <a:pt x="319" y="64"/>
                  <a:pt x="324" y="54"/>
                  <a:pt x="330" y="47"/>
                </a:cubicBezTo>
                <a:cubicBezTo>
                  <a:pt x="340" y="36"/>
                  <a:pt x="353" y="32"/>
                  <a:pt x="353" y="20"/>
                </a:cubicBezTo>
                <a:cubicBezTo>
                  <a:pt x="353" y="0"/>
                  <a:pt x="311" y="2"/>
                  <a:pt x="311" y="2"/>
                </a:cubicBezTo>
                <a:cubicBezTo>
                  <a:pt x="138" y="2"/>
                  <a:pt x="138" y="2"/>
                  <a:pt x="138" y="2"/>
                </a:cubicBezTo>
                <a:cubicBezTo>
                  <a:pt x="138" y="14"/>
                  <a:pt x="138" y="14"/>
                  <a:pt x="138" y="14"/>
                </a:cubicBezTo>
                <a:cubicBezTo>
                  <a:pt x="138" y="41"/>
                  <a:pt x="138" y="41"/>
                  <a:pt x="138" y="41"/>
                </a:cubicBezTo>
                <a:cubicBezTo>
                  <a:pt x="138" y="86"/>
                  <a:pt x="138" y="86"/>
                  <a:pt x="138" y="86"/>
                </a:cubicBezTo>
                <a:cubicBezTo>
                  <a:pt x="138" y="175"/>
                  <a:pt x="138" y="175"/>
                  <a:pt x="138" y="175"/>
                </a:cubicBezTo>
                <a:cubicBezTo>
                  <a:pt x="138" y="175"/>
                  <a:pt x="138" y="176"/>
                  <a:pt x="138" y="179"/>
                </a:cubicBezTo>
                <a:cubicBezTo>
                  <a:pt x="138" y="189"/>
                  <a:pt x="136" y="219"/>
                  <a:pt x="119" y="219"/>
                </a:cubicBezTo>
                <a:cubicBezTo>
                  <a:pt x="100" y="219"/>
                  <a:pt x="102" y="184"/>
                  <a:pt x="60" y="184"/>
                </a:cubicBezTo>
                <a:cubicBezTo>
                  <a:pt x="27" y="184"/>
                  <a:pt x="0" y="211"/>
                  <a:pt x="0" y="244"/>
                </a:cubicBezTo>
                <a:cubicBezTo>
                  <a:pt x="0" y="276"/>
                  <a:pt x="27" y="303"/>
                  <a:pt x="60" y="303"/>
                </a:cubicBezTo>
                <a:cubicBezTo>
                  <a:pt x="102" y="303"/>
                  <a:pt x="100" y="269"/>
                  <a:pt x="119" y="269"/>
                </a:cubicBezTo>
                <a:cubicBezTo>
                  <a:pt x="137" y="269"/>
                  <a:pt x="138" y="302"/>
                  <a:pt x="138" y="310"/>
                </a:cubicBezTo>
                <a:cubicBezTo>
                  <a:pt x="138" y="311"/>
                  <a:pt x="138" y="312"/>
                  <a:pt x="138" y="313"/>
                </a:cubicBezTo>
                <a:cubicBezTo>
                  <a:pt x="138" y="484"/>
                  <a:pt x="138" y="484"/>
                  <a:pt x="138" y="484"/>
                </a:cubicBezTo>
                <a:cubicBezTo>
                  <a:pt x="226" y="484"/>
                  <a:pt x="226" y="484"/>
                  <a:pt x="226" y="484"/>
                </a:cubicBezTo>
                <a:cubicBezTo>
                  <a:pt x="242" y="484"/>
                  <a:pt x="262" y="472"/>
                  <a:pt x="270" y="458"/>
                </a:cubicBezTo>
                <a:cubicBezTo>
                  <a:pt x="289" y="423"/>
                  <a:pt x="289" y="423"/>
                  <a:pt x="289" y="423"/>
                </a:cubicBezTo>
                <a:cubicBezTo>
                  <a:pt x="321" y="423"/>
                  <a:pt x="321" y="423"/>
                  <a:pt x="321" y="423"/>
                </a:cubicBezTo>
                <a:cubicBezTo>
                  <a:pt x="321" y="423"/>
                  <a:pt x="321" y="423"/>
                  <a:pt x="321" y="423"/>
                </a:cubicBezTo>
                <a:cubicBezTo>
                  <a:pt x="325" y="423"/>
                  <a:pt x="325" y="423"/>
                  <a:pt x="325" y="423"/>
                </a:cubicBezTo>
                <a:cubicBezTo>
                  <a:pt x="345" y="423"/>
                  <a:pt x="361" y="407"/>
                  <a:pt x="361" y="388"/>
                </a:cubicBezTo>
                <a:cubicBezTo>
                  <a:pt x="361" y="355"/>
                  <a:pt x="361" y="355"/>
                  <a:pt x="361" y="355"/>
                </a:cubicBezTo>
                <a:cubicBezTo>
                  <a:pt x="361" y="354"/>
                  <a:pt x="360" y="352"/>
                  <a:pt x="360" y="351"/>
                </a:cubicBezTo>
                <a:cubicBezTo>
                  <a:pt x="360" y="350"/>
                  <a:pt x="360" y="350"/>
                  <a:pt x="360" y="350"/>
                </a:cubicBezTo>
                <a:cubicBezTo>
                  <a:pt x="359" y="340"/>
                  <a:pt x="353" y="332"/>
                  <a:pt x="346" y="326"/>
                </a:cubicBezTo>
                <a:cubicBezTo>
                  <a:pt x="355" y="320"/>
                  <a:pt x="361" y="309"/>
                  <a:pt x="361" y="297"/>
                </a:cubicBezTo>
                <a:cubicBezTo>
                  <a:pt x="361" y="265"/>
                  <a:pt x="361" y="265"/>
                  <a:pt x="361" y="265"/>
                </a:cubicBezTo>
                <a:cubicBezTo>
                  <a:pt x="361" y="253"/>
                  <a:pt x="355" y="242"/>
                  <a:pt x="346" y="236"/>
                </a:cubicBezTo>
                <a:cubicBezTo>
                  <a:pt x="355" y="229"/>
                  <a:pt x="361" y="219"/>
                  <a:pt x="361" y="207"/>
                </a:cubicBezTo>
                <a:close/>
              </a:path>
            </a:pathLst>
          </a:custGeom>
          <a:solidFill>
            <a:srgbClr val="FF671F"/>
          </a:solidFill>
          <a:ln>
            <a:solidFill>
              <a:srgbClr val="FF671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Franklin Gothic Book" panose="020B0503020102020204"/>
            </a:endParaRPr>
          </a:p>
        </p:txBody>
      </p:sp>
      <p:sp>
        <p:nvSpPr>
          <p:cNvPr id="29" name="puzzle piece 2"/>
          <p:cNvSpPr>
            <a:spLocks/>
          </p:cNvSpPr>
          <p:nvPr/>
        </p:nvSpPr>
        <p:spPr bwMode="auto">
          <a:xfrm>
            <a:off x="2142578" y="978688"/>
            <a:ext cx="1693863" cy="1820863"/>
          </a:xfrm>
          <a:custGeom>
            <a:avLst/>
            <a:gdLst>
              <a:gd name="T0" fmla="*/ 423 w 450"/>
              <a:gd name="T1" fmla="*/ 299 h 485"/>
              <a:gd name="T2" fmla="*/ 369 w 450"/>
              <a:gd name="T3" fmla="*/ 195 h 485"/>
              <a:gd name="T4" fmla="*/ 2 w 450"/>
              <a:gd name="T5" fmla="*/ 0 h 485"/>
              <a:gd name="T6" fmla="*/ 2 w 450"/>
              <a:gd name="T7" fmla="*/ 173 h 485"/>
              <a:gd name="T8" fmla="*/ 20 w 450"/>
              <a:gd name="T9" fmla="*/ 216 h 485"/>
              <a:gd name="T10" fmla="*/ 27 w 450"/>
              <a:gd name="T11" fmla="*/ 214 h 485"/>
              <a:gd name="T12" fmla="*/ 55 w 450"/>
              <a:gd name="T13" fmla="*/ 187 h 485"/>
              <a:gd name="T14" fmla="*/ 80 w 450"/>
              <a:gd name="T15" fmla="*/ 181 h 485"/>
              <a:gd name="T16" fmla="*/ 140 w 450"/>
              <a:gd name="T17" fmla="*/ 241 h 485"/>
              <a:gd name="T18" fmla="*/ 108 w 450"/>
              <a:gd name="T19" fmla="*/ 294 h 485"/>
              <a:gd name="T20" fmla="*/ 80 w 450"/>
              <a:gd name="T21" fmla="*/ 301 h 485"/>
              <a:gd name="T22" fmla="*/ 20 w 450"/>
              <a:gd name="T23" fmla="*/ 267 h 485"/>
              <a:gd name="T24" fmla="*/ 13 w 450"/>
              <a:gd name="T25" fmla="*/ 269 h 485"/>
              <a:gd name="T26" fmla="*/ 2 w 450"/>
              <a:gd name="T27" fmla="*/ 310 h 485"/>
              <a:gd name="T28" fmla="*/ 2 w 450"/>
              <a:gd name="T29" fmla="*/ 337 h 485"/>
              <a:gd name="T30" fmla="*/ 2 w 450"/>
              <a:gd name="T31" fmla="*/ 388 h 485"/>
              <a:gd name="T32" fmla="*/ 2 w 450"/>
              <a:gd name="T33" fmla="*/ 458 h 485"/>
              <a:gd name="T34" fmla="*/ 2 w 450"/>
              <a:gd name="T35" fmla="*/ 483 h 485"/>
              <a:gd name="T36" fmla="*/ 175 w 450"/>
              <a:gd name="T37" fmla="*/ 483 h 485"/>
              <a:gd name="T38" fmla="*/ 217 w 450"/>
              <a:gd name="T39" fmla="*/ 464 h 485"/>
              <a:gd name="T40" fmla="*/ 183 w 450"/>
              <a:gd name="T41" fmla="*/ 405 h 485"/>
              <a:gd name="T42" fmla="*/ 201 w 450"/>
              <a:gd name="T43" fmla="*/ 362 h 485"/>
              <a:gd name="T44" fmla="*/ 243 w 450"/>
              <a:gd name="T45" fmla="*/ 345 h 485"/>
              <a:gd name="T46" fmla="*/ 303 w 450"/>
              <a:gd name="T47" fmla="*/ 405 h 485"/>
              <a:gd name="T48" fmla="*/ 292 w 450"/>
              <a:gd name="T49" fmla="*/ 437 h 485"/>
              <a:gd name="T50" fmla="*/ 269 w 450"/>
              <a:gd name="T51" fmla="*/ 464 h 485"/>
              <a:gd name="T52" fmla="*/ 312 w 450"/>
              <a:gd name="T53" fmla="*/ 483 h 485"/>
              <a:gd name="T54" fmla="*/ 447 w 450"/>
              <a:gd name="T55" fmla="*/ 483 h 485"/>
              <a:gd name="T56" fmla="*/ 450 w 450"/>
              <a:gd name="T57" fmla="*/ 452 h 485"/>
              <a:gd name="T58" fmla="*/ 423 w 450"/>
              <a:gd name="T59" fmla="*/ 299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50" h="485">
                <a:moveTo>
                  <a:pt x="423" y="299"/>
                </a:moveTo>
                <a:cubicBezTo>
                  <a:pt x="410" y="262"/>
                  <a:pt x="391" y="227"/>
                  <a:pt x="369" y="195"/>
                </a:cubicBezTo>
                <a:cubicBezTo>
                  <a:pt x="288" y="78"/>
                  <a:pt x="154" y="1"/>
                  <a:pt x="2" y="0"/>
                </a:cubicBezTo>
                <a:cubicBezTo>
                  <a:pt x="2" y="173"/>
                  <a:pt x="2" y="173"/>
                  <a:pt x="2" y="173"/>
                </a:cubicBezTo>
                <a:cubicBezTo>
                  <a:pt x="2" y="173"/>
                  <a:pt x="0" y="216"/>
                  <a:pt x="20" y="216"/>
                </a:cubicBezTo>
                <a:cubicBezTo>
                  <a:pt x="22" y="216"/>
                  <a:pt x="25" y="215"/>
                  <a:pt x="27" y="214"/>
                </a:cubicBezTo>
                <a:cubicBezTo>
                  <a:pt x="36" y="210"/>
                  <a:pt x="40" y="195"/>
                  <a:pt x="55" y="187"/>
                </a:cubicBezTo>
                <a:cubicBezTo>
                  <a:pt x="61" y="184"/>
                  <a:pt x="69" y="181"/>
                  <a:pt x="80" y="181"/>
                </a:cubicBezTo>
                <a:cubicBezTo>
                  <a:pt x="113" y="181"/>
                  <a:pt x="140" y="208"/>
                  <a:pt x="140" y="241"/>
                </a:cubicBezTo>
                <a:cubicBezTo>
                  <a:pt x="140" y="264"/>
                  <a:pt x="127" y="284"/>
                  <a:pt x="108" y="294"/>
                </a:cubicBezTo>
                <a:cubicBezTo>
                  <a:pt x="100" y="299"/>
                  <a:pt x="90" y="301"/>
                  <a:pt x="80" y="301"/>
                </a:cubicBezTo>
                <a:cubicBezTo>
                  <a:pt x="37" y="301"/>
                  <a:pt x="40" y="267"/>
                  <a:pt x="20" y="267"/>
                </a:cubicBezTo>
                <a:cubicBezTo>
                  <a:pt x="17" y="267"/>
                  <a:pt x="15" y="268"/>
                  <a:pt x="13" y="269"/>
                </a:cubicBezTo>
                <a:cubicBezTo>
                  <a:pt x="0" y="277"/>
                  <a:pt x="2" y="310"/>
                  <a:pt x="2" y="310"/>
                </a:cubicBezTo>
                <a:cubicBezTo>
                  <a:pt x="2" y="337"/>
                  <a:pt x="2" y="337"/>
                  <a:pt x="2" y="337"/>
                </a:cubicBezTo>
                <a:cubicBezTo>
                  <a:pt x="2" y="388"/>
                  <a:pt x="2" y="388"/>
                  <a:pt x="2" y="388"/>
                </a:cubicBezTo>
                <a:cubicBezTo>
                  <a:pt x="2" y="458"/>
                  <a:pt x="2" y="458"/>
                  <a:pt x="2" y="458"/>
                </a:cubicBezTo>
                <a:cubicBezTo>
                  <a:pt x="2" y="483"/>
                  <a:pt x="2" y="483"/>
                  <a:pt x="2" y="483"/>
                </a:cubicBezTo>
                <a:cubicBezTo>
                  <a:pt x="175" y="483"/>
                  <a:pt x="175" y="483"/>
                  <a:pt x="175" y="483"/>
                </a:cubicBezTo>
                <a:cubicBezTo>
                  <a:pt x="175" y="483"/>
                  <a:pt x="217" y="485"/>
                  <a:pt x="217" y="464"/>
                </a:cubicBezTo>
                <a:cubicBezTo>
                  <a:pt x="217" y="445"/>
                  <a:pt x="183" y="447"/>
                  <a:pt x="183" y="405"/>
                </a:cubicBezTo>
                <a:cubicBezTo>
                  <a:pt x="183" y="388"/>
                  <a:pt x="190" y="373"/>
                  <a:pt x="201" y="362"/>
                </a:cubicBezTo>
                <a:cubicBezTo>
                  <a:pt x="212" y="352"/>
                  <a:pt x="227" y="345"/>
                  <a:pt x="243" y="345"/>
                </a:cubicBezTo>
                <a:cubicBezTo>
                  <a:pt x="276" y="345"/>
                  <a:pt x="303" y="372"/>
                  <a:pt x="303" y="405"/>
                </a:cubicBezTo>
                <a:cubicBezTo>
                  <a:pt x="303" y="420"/>
                  <a:pt x="298" y="430"/>
                  <a:pt x="292" y="437"/>
                </a:cubicBezTo>
                <a:cubicBezTo>
                  <a:pt x="282" y="448"/>
                  <a:pt x="269" y="452"/>
                  <a:pt x="269" y="464"/>
                </a:cubicBezTo>
                <a:cubicBezTo>
                  <a:pt x="269" y="485"/>
                  <a:pt x="312" y="483"/>
                  <a:pt x="312" y="483"/>
                </a:cubicBezTo>
                <a:cubicBezTo>
                  <a:pt x="447" y="483"/>
                  <a:pt x="447" y="483"/>
                  <a:pt x="447" y="483"/>
                </a:cubicBezTo>
                <a:cubicBezTo>
                  <a:pt x="448" y="477"/>
                  <a:pt x="450" y="461"/>
                  <a:pt x="450" y="452"/>
                </a:cubicBezTo>
                <a:cubicBezTo>
                  <a:pt x="450" y="398"/>
                  <a:pt x="440" y="347"/>
                  <a:pt x="423" y="299"/>
                </a:cubicBezTo>
                <a:close/>
              </a:path>
            </a:pathLst>
          </a:custGeom>
          <a:solidFill>
            <a:srgbClr val="C4D600"/>
          </a:solidFill>
          <a:ln>
            <a:solidFill>
              <a:srgbClr val="C4D60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Franklin Gothic Book" panose="020B0503020102020204"/>
            </a:endParaRPr>
          </a:p>
        </p:txBody>
      </p:sp>
    </p:spTree>
    <p:extLst>
      <p:ext uri="{BB962C8B-B14F-4D97-AF65-F5344CB8AC3E}">
        <p14:creationId xmlns:p14="http://schemas.microsoft.com/office/powerpoint/2010/main" val="68767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gray rectangle"/>
          <p:cNvSpPr/>
          <p:nvPr/>
        </p:nvSpPr>
        <p:spPr>
          <a:xfrm>
            <a:off x="0" y="5565792"/>
            <a:ext cx="12192000" cy="129220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light bulb points animated"/>
          <p:cNvSpPr txBox="1"/>
          <p:nvPr/>
        </p:nvSpPr>
        <p:spPr>
          <a:xfrm>
            <a:off x="611419" y="5698417"/>
            <a:ext cx="11191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Resource Development: </a:t>
            </a:r>
            <a:r>
              <a:rPr lang="en-US" sz="2000" b="1" i="1" dirty="0" smtClean="0">
                <a:solidFill>
                  <a:schemeClr val="bg1"/>
                </a:solidFill>
              </a:rPr>
              <a:t>Fundraising Planning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Management &amp; Operations: </a:t>
            </a:r>
            <a:r>
              <a:rPr lang="en-US" sz="2000" b="1" i="1" dirty="0" smtClean="0">
                <a:solidFill>
                  <a:schemeClr val="bg1"/>
                </a:solidFill>
              </a:rPr>
              <a:t>Board Management &amp; Financial Management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11" b="24689"/>
          <a:stretch/>
        </p:blipFill>
        <p:spPr>
          <a:xfrm>
            <a:off x="0" y="-235533"/>
            <a:ext cx="12200021" cy="579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99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900" y="231503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900" y="1692003"/>
            <a:ext cx="10515600" cy="4351338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ight bulb points animated"/>
          <p:cNvSpPr txBox="1"/>
          <p:nvPr/>
        </p:nvSpPr>
        <p:spPr>
          <a:xfrm>
            <a:off x="611419" y="5698417"/>
            <a:ext cx="87928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Resource Development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Management &amp; Operations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96950" y="1356764"/>
            <a:ext cx="1314202" cy="22422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Q1</a:t>
            </a:r>
          </a:p>
        </p:txBody>
      </p:sp>
      <p:sp>
        <p:nvSpPr>
          <p:cNvPr id="7" name="Rectangle 6"/>
          <p:cNvSpPr/>
          <p:nvPr/>
        </p:nvSpPr>
        <p:spPr>
          <a:xfrm>
            <a:off x="4860999" y="1356764"/>
            <a:ext cx="1426530" cy="22422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Q2</a:t>
            </a:r>
          </a:p>
        </p:txBody>
      </p:sp>
      <p:sp>
        <p:nvSpPr>
          <p:cNvPr id="8" name="Rectangle 7"/>
          <p:cNvSpPr/>
          <p:nvPr/>
        </p:nvSpPr>
        <p:spPr>
          <a:xfrm>
            <a:off x="7412691" y="1356764"/>
            <a:ext cx="1314202" cy="22422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Q3</a:t>
            </a:r>
          </a:p>
        </p:txBody>
      </p:sp>
      <p:sp>
        <p:nvSpPr>
          <p:cNvPr id="9" name="Rectangle 8"/>
          <p:cNvSpPr/>
          <p:nvPr/>
        </p:nvSpPr>
        <p:spPr>
          <a:xfrm>
            <a:off x="10123222" y="1356764"/>
            <a:ext cx="1314202" cy="26060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Q4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1517515" y="2565539"/>
            <a:ext cx="10123935" cy="0"/>
          </a:xfrm>
          <a:prstGeom prst="line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DD249BB-B13E-4442-BF97-B1F8AF96DE93}"/>
              </a:ext>
            </a:extLst>
          </p:cNvPr>
          <p:cNvSpPr/>
          <p:nvPr/>
        </p:nvSpPr>
        <p:spPr>
          <a:xfrm>
            <a:off x="342287" y="4273774"/>
            <a:ext cx="1005840" cy="41563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Communities of Practice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30BB044-1EFC-48F6-A5F7-A902A4275493}"/>
              </a:ext>
            </a:extLst>
          </p:cNvPr>
          <p:cNvSpPr/>
          <p:nvPr/>
        </p:nvSpPr>
        <p:spPr>
          <a:xfrm>
            <a:off x="342287" y="1848740"/>
            <a:ext cx="1005840" cy="415636"/>
          </a:xfrm>
          <a:prstGeom prst="rect">
            <a:avLst/>
          </a:prstGeom>
          <a:noFill/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Toolkits/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Resources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0927776-C5AF-4DE7-8CF4-DA0A3CB185F5}"/>
              </a:ext>
            </a:extLst>
          </p:cNvPr>
          <p:cNvSpPr/>
          <p:nvPr/>
        </p:nvSpPr>
        <p:spPr>
          <a:xfrm>
            <a:off x="342287" y="2768759"/>
            <a:ext cx="1005840" cy="867181"/>
          </a:xfrm>
          <a:prstGeom prst="rect">
            <a:avLst/>
          </a:prstGeom>
          <a:noFill/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Virtual Trainings: Webinars, Yammer events &amp; Podcasts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A33B43C-A920-4A7D-9A57-A4319D788B34}"/>
              </a:ext>
            </a:extLst>
          </p:cNvPr>
          <p:cNvSpPr/>
          <p:nvPr/>
        </p:nvSpPr>
        <p:spPr>
          <a:xfrm>
            <a:off x="352302" y="5247234"/>
            <a:ext cx="1005840" cy="40714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In-person Trainings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D2F9A5B2-6122-4F26-A07B-392BB30D1600}"/>
              </a:ext>
            </a:extLst>
          </p:cNvPr>
          <p:cNvCxnSpPr>
            <a:cxnSpLocks/>
          </p:cNvCxnSpPr>
          <p:nvPr/>
        </p:nvCxnSpPr>
        <p:spPr>
          <a:xfrm>
            <a:off x="1535059" y="3919770"/>
            <a:ext cx="10123935" cy="0"/>
          </a:xfrm>
          <a:prstGeom prst="line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6E15715C-F22E-4317-9D01-EE01A536D52D}"/>
              </a:ext>
            </a:extLst>
          </p:cNvPr>
          <p:cNvCxnSpPr>
            <a:cxnSpLocks/>
          </p:cNvCxnSpPr>
          <p:nvPr/>
        </p:nvCxnSpPr>
        <p:spPr>
          <a:xfrm>
            <a:off x="1517514" y="4973390"/>
            <a:ext cx="10123935" cy="0"/>
          </a:xfrm>
          <a:prstGeom prst="line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19" name="Title 5"/>
          <p:cNvSpPr txBox="1">
            <a:spLocks/>
          </p:cNvSpPr>
          <p:nvPr/>
        </p:nvSpPr>
        <p:spPr>
          <a:xfrm>
            <a:off x="517119" y="231503"/>
            <a:ext cx="9516440" cy="6776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AFD7"/>
                </a:solidFill>
                <a:effectLst/>
                <a:uLnTx/>
                <a:uFillTx/>
                <a:latin typeface="Arial" charset="0"/>
                <a:cs typeface="Arial" charset="0"/>
              </a:rPr>
              <a:t>FY20 Product/Service Overview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AFD7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151754" y="1733088"/>
            <a:ext cx="1447518" cy="727866"/>
            <a:chOff x="1982079" y="1867159"/>
            <a:chExt cx="1447518" cy="727866"/>
          </a:xfrm>
        </p:grpSpPr>
        <p:grpSp>
          <p:nvGrpSpPr>
            <p:cNvPr id="21" name="Group 20"/>
            <p:cNvGrpSpPr/>
            <p:nvPr/>
          </p:nvGrpSpPr>
          <p:grpSpPr>
            <a:xfrm>
              <a:off x="1982079" y="1867159"/>
              <a:ext cx="1447518" cy="320040"/>
              <a:chOff x="2062089" y="1869743"/>
              <a:chExt cx="1447518" cy="320040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2089" y="1869743"/>
                <a:ext cx="320040" cy="320040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34655" y="1869743"/>
                <a:ext cx="320040" cy="320040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89567" y="1869743"/>
                <a:ext cx="320040" cy="320040"/>
              </a:xfrm>
              <a:prstGeom prst="rect">
                <a:avLst/>
              </a:prstGeom>
            </p:spPr>
          </p:pic>
        </p:grp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5683" y="2274985"/>
              <a:ext cx="320040" cy="320040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4861927" y="1721771"/>
            <a:ext cx="1447518" cy="727866"/>
            <a:chOff x="1982079" y="1867159"/>
            <a:chExt cx="1447518" cy="727866"/>
          </a:xfrm>
        </p:grpSpPr>
        <p:grpSp>
          <p:nvGrpSpPr>
            <p:cNvPr id="27" name="Group 26"/>
            <p:cNvGrpSpPr/>
            <p:nvPr/>
          </p:nvGrpSpPr>
          <p:grpSpPr>
            <a:xfrm>
              <a:off x="1982079" y="1867159"/>
              <a:ext cx="1447518" cy="320040"/>
              <a:chOff x="2062089" y="1869743"/>
              <a:chExt cx="1447518" cy="320040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2089" y="1869743"/>
                <a:ext cx="320040" cy="320040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34655" y="1869743"/>
                <a:ext cx="320040" cy="320040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89567" y="1869743"/>
                <a:ext cx="320040" cy="320040"/>
              </a:xfrm>
              <a:prstGeom prst="rect">
                <a:avLst/>
              </a:prstGeom>
            </p:spPr>
          </p:pic>
        </p:grp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5683" y="2274985"/>
              <a:ext cx="320040" cy="320040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7623025" y="1721661"/>
            <a:ext cx="893534" cy="738103"/>
            <a:chOff x="1981151" y="1867159"/>
            <a:chExt cx="893534" cy="738103"/>
          </a:xfrm>
        </p:grpSpPr>
        <p:grpSp>
          <p:nvGrpSpPr>
            <p:cNvPr id="33" name="Group 32"/>
            <p:cNvGrpSpPr/>
            <p:nvPr/>
          </p:nvGrpSpPr>
          <p:grpSpPr>
            <a:xfrm>
              <a:off x="1982079" y="1867159"/>
              <a:ext cx="892606" cy="320040"/>
              <a:chOff x="2062089" y="1869743"/>
              <a:chExt cx="892606" cy="320040"/>
            </a:xfrm>
          </p:grpSpPr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2089" y="1869743"/>
                <a:ext cx="320040" cy="320040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34655" y="1869743"/>
                <a:ext cx="320040" cy="320040"/>
              </a:xfrm>
              <a:prstGeom prst="rect">
                <a:avLst/>
              </a:prstGeom>
            </p:spPr>
          </p:pic>
        </p:grp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4645" y="2285222"/>
              <a:ext cx="320040" cy="320040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1151" y="2274985"/>
              <a:ext cx="320040" cy="320040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10356432" y="1697001"/>
            <a:ext cx="1140004" cy="749420"/>
            <a:chOff x="2361493" y="1869743"/>
            <a:chExt cx="1140004" cy="749420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1493" y="1869743"/>
              <a:ext cx="320040" cy="320040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1457" y="2299123"/>
              <a:ext cx="320040" cy="32004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4059" y="1869743"/>
              <a:ext cx="320040" cy="320040"/>
            </a:xfrm>
            <a:prstGeom prst="rect">
              <a:avLst/>
            </a:prstGeom>
          </p:spPr>
        </p:pic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594" y="2115064"/>
            <a:ext cx="320040" cy="32004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100" y="2104827"/>
            <a:ext cx="320040" cy="320040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2130756" y="2908488"/>
            <a:ext cx="1447518" cy="320040"/>
            <a:chOff x="2062089" y="1869743"/>
            <a:chExt cx="1447518" cy="320040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2089" y="1869743"/>
              <a:ext cx="320040" cy="320040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4655" y="1869743"/>
              <a:ext cx="320040" cy="320040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9567" y="1869743"/>
              <a:ext cx="320040" cy="320040"/>
            </a:xfrm>
            <a:prstGeom prst="rect">
              <a:avLst/>
            </a:prstGeom>
          </p:spPr>
        </p:pic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177" y="3310309"/>
            <a:ext cx="320040" cy="32004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031" y="3320685"/>
            <a:ext cx="320040" cy="320040"/>
          </a:xfrm>
          <a:prstGeom prst="rect">
            <a:avLst/>
          </a:prstGeom>
        </p:spPr>
      </p:pic>
      <p:grpSp>
        <p:nvGrpSpPr>
          <p:cNvPr id="50" name="Group 49"/>
          <p:cNvGrpSpPr/>
          <p:nvPr/>
        </p:nvGrpSpPr>
        <p:grpSpPr>
          <a:xfrm>
            <a:off x="4860999" y="2908488"/>
            <a:ext cx="1440336" cy="749420"/>
            <a:chOff x="1981151" y="1867159"/>
            <a:chExt cx="1440336" cy="749420"/>
          </a:xfrm>
        </p:grpSpPr>
        <p:grpSp>
          <p:nvGrpSpPr>
            <p:cNvPr id="51" name="Group 50"/>
            <p:cNvGrpSpPr/>
            <p:nvPr/>
          </p:nvGrpSpPr>
          <p:grpSpPr>
            <a:xfrm>
              <a:off x="1982079" y="1867159"/>
              <a:ext cx="1439408" cy="749420"/>
              <a:chOff x="2062089" y="1869743"/>
              <a:chExt cx="1439408" cy="749420"/>
            </a:xfrm>
          </p:grpSpPr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2089" y="1869743"/>
                <a:ext cx="320040" cy="320040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81457" y="2299123"/>
                <a:ext cx="320040" cy="320040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34655" y="1869743"/>
                <a:ext cx="320040" cy="320040"/>
              </a:xfrm>
              <a:prstGeom prst="rect">
                <a:avLst/>
              </a:prstGeom>
            </p:spPr>
          </p:pic>
        </p:grpSp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4645" y="2285222"/>
              <a:ext cx="320040" cy="320040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1151" y="2274985"/>
              <a:ext cx="320040" cy="320040"/>
            </a:xfrm>
            <a:prstGeom prst="rect">
              <a:avLst/>
            </a:prstGeom>
          </p:spPr>
        </p:pic>
      </p:grpSp>
      <p:pic>
        <p:nvPicPr>
          <p:cNvPr id="57" name="Picture 5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295" y="2906621"/>
            <a:ext cx="320040" cy="32004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991" y="2913368"/>
            <a:ext cx="320040" cy="32004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867" y="3342748"/>
            <a:ext cx="320040" cy="32004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048" y="2913368"/>
            <a:ext cx="320040" cy="32004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065" y="3331431"/>
            <a:ext cx="320040" cy="32004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571" y="3321194"/>
            <a:ext cx="320040" cy="32004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05" y="2906621"/>
            <a:ext cx="320040" cy="32004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186" y="2906621"/>
            <a:ext cx="320040" cy="320040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162" y="2913368"/>
            <a:ext cx="320040" cy="320040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19" y="2913368"/>
            <a:ext cx="320040" cy="32004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276" y="2906621"/>
            <a:ext cx="320040" cy="32004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357" y="2906621"/>
            <a:ext cx="320040" cy="32004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328" y="4045034"/>
            <a:ext cx="320040" cy="32004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385" y="4045034"/>
            <a:ext cx="320040" cy="32004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442" y="4038287"/>
            <a:ext cx="320040" cy="32004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523" y="4038287"/>
            <a:ext cx="320040" cy="32004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294" y="4424693"/>
            <a:ext cx="320040" cy="32004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492" y="4413376"/>
            <a:ext cx="320040" cy="320040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998" y="4403139"/>
            <a:ext cx="320040" cy="320040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998" y="5054420"/>
            <a:ext cx="320040" cy="320040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055" y="5054420"/>
            <a:ext cx="320040" cy="32004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112" y="5054420"/>
            <a:ext cx="320040" cy="320040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998" y="5054420"/>
            <a:ext cx="295256" cy="295256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055" y="5054420"/>
            <a:ext cx="295256" cy="295256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112" y="5054420"/>
            <a:ext cx="295256" cy="295256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563" y="5054420"/>
            <a:ext cx="295256" cy="295256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620" y="5054420"/>
            <a:ext cx="295256" cy="295256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19" y="5054420"/>
            <a:ext cx="295256" cy="295256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276" y="5054420"/>
            <a:ext cx="295256" cy="295256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055" y="5421687"/>
            <a:ext cx="320040" cy="320040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271" y="5421687"/>
            <a:ext cx="320040" cy="320040"/>
          </a:xfrm>
          <a:prstGeom prst="rect">
            <a:avLst/>
          </a:prstGeom>
        </p:spPr>
      </p:pic>
      <p:sp>
        <p:nvSpPr>
          <p:cNvPr id="93" name="object 7"/>
          <p:cNvSpPr/>
          <p:nvPr/>
        </p:nvSpPr>
        <p:spPr>
          <a:xfrm>
            <a:off x="0" y="5972175"/>
            <a:ext cx="12192000" cy="885825"/>
          </a:xfrm>
          <a:custGeom>
            <a:avLst/>
            <a:gdLst/>
            <a:ahLst/>
            <a:cxnLst/>
            <a:rect l="l" t="t" r="r" b="b"/>
            <a:pathLst>
              <a:path w="12192000" h="885825">
                <a:moveTo>
                  <a:pt x="0" y="885825"/>
                </a:moveTo>
                <a:lnTo>
                  <a:pt x="12192000" y="885825"/>
                </a:lnTo>
                <a:lnTo>
                  <a:pt x="12192000" y="0"/>
                </a:lnTo>
                <a:lnTo>
                  <a:pt x="0" y="0"/>
                </a:lnTo>
                <a:lnTo>
                  <a:pt x="0" y="885825"/>
                </a:lnTo>
                <a:close/>
              </a:path>
            </a:pathLst>
          </a:custGeom>
          <a:solidFill>
            <a:srgbClr val="00AFD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4" name="Picture 9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201400" y="6095271"/>
            <a:ext cx="685800" cy="685800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42" y="6136687"/>
            <a:ext cx="3675993" cy="61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ight bulb points animated"/>
          <p:cNvSpPr txBox="1"/>
          <p:nvPr/>
        </p:nvSpPr>
        <p:spPr>
          <a:xfrm>
            <a:off x="611419" y="5698417"/>
            <a:ext cx="87928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Resource Development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Management &amp; Operations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1622323" y="162232"/>
            <a:ext cx="8790038" cy="5619136"/>
          </a:xfrm>
          <a:prstGeom prst="triangle">
            <a:avLst/>
          </a:prstGeom>
          <a:solidFill>
            <a:srgbClr val="888B8D"/>
          </a:solidFill>
          <a:ln>
            <a:solidFill>
              <a:srgbClr val="888B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55375" y="4396373"/>
            <a:ext cx="22024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Habitat International Experts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35809" y="4656892"/>
            <a:ext cx="21360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Affiliate/SSO Experts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17690" y="1007078"/>
            <a:ext cx="18582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External Experts </a:t>
            </a:r>
          </a:p>
        </p:txBody>
      </p:sp>
      <p:pic>
        <p:nvPicPr>
          <p:cNvPr id="12" name="Pictur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061" y="2561115"/>
            <a:ext cx="2165554" cy="2095777"/>
          </a:xfrm>
          <a:prstGeom prst="rect">
            <a:avLst/>
          </a:prstGeom>
        </p:spPr>
      </p:pic>
      <p:sp>
        <p:nvSpPr>
          <p:cNvPr id="13" name="object 7"/>
          <p:cNvSpPr/>
          <p:nvPr/>
        </p:nvSpPr>
        <p:spPr>
          <a:xfrm>
            <a:off x="0" y="5972175"/>
            <a:ext cx="12192000" cy="885825"/>
          </a:xfrm>
          <a:custGeom>
            <a:avLst/>
            <a:gdLst/>
            <a:ahLst/>
            <a:cxnLst/>
            <a:rect l="l" t="t" r="r" b="b"/>
            <a:pathLst>
              <a:path w="12192000" h="885825">
                <a:moveTo>
                  <a:pt x="0" y="885825"/>
                </a:moveTo>
                <a:lnTo>
                  <a:pt x="12192000" y="885825"/>
                </a:lnTo>
                <a:lnTo>
                  <a:pt x="12192000" y="0"/>
                </a:lnTo>
                <a:lnTo>
                  <a:pt x="0" y="0"/>
                </a:lnTo>
                <a:lnTo>
                  <a:pt x="0" y="885825"/>
                </a:lnTo>
                <a:close/>
              </a:path>
            </a:pathLst>
          </a:custGeom>
          <a:solidFill>
            <a:srgbClr val="00AFD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652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ight bulb highlights animated"/>
          <p:cNvSpPr txBox="1"/>
          <p:nvPr/>
        </p:nvSpPr>
        <p:spPr>
          <a:xfrm>
            <a:off x="685800" y="172279"/>
            <a:ext cx="114476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AF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of Home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F4AA352-DBEB-4B6D-8C80-FC91C9B2AA26}"/>
              </a:ext>
            </a:extLst>
          </p:cNvPr>
          <p:cNvSpPr txBox="1"/>
          <p:nvPr/>
        </p:nvSpPr>
        <p:spPr>
          <a:xfrm>
            <a:off x="921461" y="6185104"/>
            <a:ext cx="1741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cs typeface="Arial" panose="020B0604020202020204" pitchFamily="34" charset="0"/>
              </a:rPr>
              <a:t>Supply and preservation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03E2E10-A180-4AD5-80DE-22C2D7AB429D}"/>
              </a:ext>
            </a:extLst>
          </p:cNvPr>
          <p:cNvSpPr txBox="1"/>
          <p:nvPr/>
        </p:nvSpPr>
        <p:spPr>
          <a:xfrm>
            <a:off x="6308345" y="6185104"/>
            <a:ext cx="174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cs typeface="Arial" panose="020B0604020202020204" pitchFamily="34" charset="0"/>
              </a:rPr>
              <a:t>Access to credit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C095C16-1A7C-48E1-A943-66B9CA5DD9E1}"/>
              </a:ext>
            </a:extLst>
          </p:cNvPr>
          <p:cNvSpPr txBox="1"/>
          <p:nvPr/>
        </p:nvSpPr>
        <p:spPr>
          <a:xfrm>
            <a:off x="8841816" y="6178928"/>
            <a:ext cx="1802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cs typeface="Arial" panose="020B0604020202020204" pitchFamily="34" charset="0"/>
              </a:rPr>
              <a:t>Communities of Opportunity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9A93D36-9066-482D-A931-51298556B6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241" y="4621819"/>
            <a:ext cx="10562171" cy="171575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9E1A109-6392-49EC-B92E-B5AE1DFFF764}"/>
              </a:ext>
            </a:extLst>
          </p:cNvPr>
          <p:cNvSpPr txBox="1"/>
          <p:nvPr/>
        </p:nvSpPr>
        <p:spPr>
          <a:xfrm>
            <a:off x="3584016" y="6185104"/>
            <a:ext cx="1802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cs typeface="Arial" panose="020B0604020202020204" pitchFamily="34" charset="0"/>
              </a:rPr>
              <a:t>Land use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762D7AE-066E-4156-953A-71A267651DBD}"/>
              </a:ext>
            </a:extLst>
          </p:cNvPr>
          <p:cNvSpPr/>
          <p:nvPr/>
        </p:nvSpPr>
        <p:spPr>
          <a:xfrm>
            <a:off x="2619243" y="4020235"/>
            <a:ext cx="70363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ea typeface="Times New Roman" panose="02020603050405020304" pitchFamily="18" charset="0"/>
                <a:cs typeface="Arial"/>
              </a:rPr>
              <a:t>The Cost of Home campaign aims to improve housing affordability by influencing policies and systems focused on</a:t>
            </a:r>
            <a:r>
              <a:rPr lang="en-US" sz="2400" b="1" dirty="0">
                <a:ea typeface="Times New Roman" panose="02020603050405020304" pitchFamily="18" charset="0"/>
                <a:cs typeface="Arial"/>
              </a:rPr>
              <a:t>:</a:t>
            </a:r>
            <a:endParaRPr lang="en-US" sz="2400" b="1" dirty="0">
              <a:cs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FB0AC3D-C0F6-43B2-AF8F-2CFCEDE7D2FC}"/>
              </a:ext>
            </a:extLst>
          </p:cNvPr>
          <p:cNvSpPr txBox="1"/>
          <p:nvPr/>
        </p:nvSpPr>
        <p:spPr>
          <a:xfrm>
            <a:off x="838200" y="1174264"/>
            <a:ext cx="3489677" cy="461665"/>
          </a:xfrm>
          <a:prstGeom prst="rect">
            <a:avLst/>
          </a:prstGeom>
          <a:solidFill>
            <a:srgbClr val="00ABCD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dirty="0">
                <a:solidFill>
                  <a:prstClr val="white"/>
                </a:solidFill>
                <a:cs typeface="Arial" panose="020B0604020202020204" pitchFamily="34" charset="0"/>
              </a:rPr>
              <a:t>5 year campaign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panose="020B0604020202020204" pitchFamily="34" charset="0"/>
              </a:rPr>
              <a:t> goal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panose="020B0604020202020204" pitchFamily="34" charset="0"/>
              </a:rPr>
              <a:t>: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857BDEE-BBE1-4B89-B4DA-945D3F043E90}"/>
              </a:ext>
            </a:extLst>
          </p:cNvPr>
          <p:cNvSpPr/>
          <p:nvPr/>
        </p:nvSpPr>
        <p:spPr>
          <a:xfrm>
            <a:off x="2619243" y="1760110"/>
            <a:ext cx="873455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defRPr/>
            </a:pPr>
            <a:r>
              <a:rPr lang="en-US" sz="2800" b="1" dirty="0">
                <a:solidFill>
                  <a:srgbClr val="FF671F"/>
                </a:solidFill>
                <a:cs typeface="Arial" panose="020B0604020202020204" pitchFamily="34" charset="0"/>
              </a:rPr>
              <a:t>10 million people </a:t>
            </a:r>
            <a:r>
              <a:rPr lang="en-US" sz="2800" b="1" dirty="0">
                <a:cs typeface="Arial" panose="020B0604020202020204" pitchFamily="34" charset="0"/>
              </a:rPr>
              <a:t>with increased home affordability, including substantial increases in low-income homeownership opportunities, through policy and systems change at the local, state and national levels.</a:t>
            </a:r>
          </a:p>
        </p:txBody>
      </p:sp>
    </p:spTree>
    <p:extLst>
      <p:ext uri="{BB962C8B-B14F-4D97-AF65-F5344CB8AC3E}">
        <p14:creationId xmlns:p14="http://schemas.microsoft.com/office/powerpoint/2010/main" val="372614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884623" y="2307103"/>
            <a:ext cx="5800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prstClr val="black"/>
                </a:solidFill>
                <a:latin typeface="Franklin Gothic Book" panose="020B0503020102020204"/>
              </a:rPr>
              <a:t>Up to </a:t>
            </a:r>
            <a:r>
              <a:rPr lang="en-US" sz="2000" u="sng" dirty="0">
                <a:solidFill>
                  <a:prstClr val="black"/>
                </a:solidFill>
                <a:latin typeface="Franklin Gothic Book" panose="020B0503020102020204"/>
              </a:rPr>
              <a:t>nine</a:t>
            </a:r>
            <a:r>
              <a:rPr lang="en-US" sz="2000" dirty="0">
                <a:solidFill>
                  <a:prstClr val="black"/>
                </a:solidFill>
                <a:latin typeface="Franklin Gothic Book" panose="020B0503020102020204"/>
              </a:rPr>
              <a:t> HFHI departments ask for the same </a:t>
            </a:r>
            <a:r>
              <a:rPr lang="en-US" sz="2000" u="sng" dirty="0">
                <a:solidFill>
                  <a:prstClr val="black"/>
                </a:solidFill>
                <a:latin typeface="Franklin Gothic Book" panose="020B0503020102020204"/>
              </a:rPr>
              <a:t>12</a:t>
            </a:r>
            <a:r>
              <a:rPr lang="en-US" sz="2000" dirty="0">
                <a:solidFill>
                  <a:prstClr val="black"/>
                </a:solidFill>
                <a:latin typeface="Franklin Gothic Book" panose="020B0503020102020204"/>
              </a:rPr>
              <a:t> documents annually via </a:t>
            </a:r>
            <a:r>
              <a:rPr lang="en-US" sz="2000" u="sng" dirty="0">
                <a:solidFill>
                  <a:prstClr val="black"/>
                </a:solidFill>
                <a:latin typeface="Franklin Gothic Book" panose="020B0503020102020204"/>
              </a:rPr>
              <a:t>six</a:t>
            </a:r>
            <a:r>
              <a:rPr lang="en-US" sz="2000" dirty="0">
                <a:solidFill>
                  <a:prstClr val="black"/>
                </a:solidFill>
                <a:latin typeface="Franklin Gothic Book" panose="020B0503020102020204"/>
              </a:rPr>
              <a:t> different mechanisms </a:t>
            </a:r>
          </a:p>
        </p:txBody>
      </p:sp>
      <p:sp>
        <p:nvSpPr>
          <p:cNvPr id="6" name="Rectangle: Rounded Corners 1">
            <a:extLst>
              <a:ext uri="{FF2B5EF4-FFF2-40B4-BE49-F238E27FC236}">
                <a16:creationId xmlns:a16="http://schemas.microsoft.com/office/drawing/2014/main" xmlns="" id="{39A9B84F-CD01-4998-8270-E0C1FD77EB40}"/>
              </a:ext>
            </a:extLst>
          </p:cNvPr>
          <p:cNvSpPr/>
          <p:nvPr/>
        </p:nvSpPr>
        <p:spPr>
          <a:xfrm>
            <a:off x="3626541" y="2186526"/>
            <a:ext cx="1955352" cy="991525"/>
          </a:xfrm>
          <a:prstGeom prst="roundRect">
            <a:avLst/>
          </a:prstGeom>
          <a:solidFill>
            <a:srgbClr val="C0000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9, 12, 6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1355" y="2286924"/>
            <a:ext cx="11608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 smtClean="0">
                <a:solidFill>
                  <a:sysClr val="windowText" lastClr="000000"/>
                </a:solidFill>
              </a:rPr>
              <a:t>Issue:</a:t>
            </a:r>
            <a:endParaRPr lang="en-US" sz="3200" u="sng" dirty="0"/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331355" y="623619"/>
            <a:ext cx="12192000" cy="16442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AFD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Improving the affiliate experience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AFD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AFD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AFD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AFD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AFD7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28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331355" y="623619"/>
            <a:ext cx="12192000" cy="16442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AFD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Improving the affiliate experience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AFD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AFD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AFD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AFD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AFD7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84623" y="2307103"/>
            <a:ext cx="5800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prstClr val="black"/>
                </a:solidFill>
                <a:latin typeface="Franklin Gothic Book" panose="020B0503020102020204"/>
              </a:rPr>
              <a:t>Up to </a:t>
            </a:r>
            <a:r>
              <a:rPr lang="en-US" sz="2000" u="sng" dirty="0">
                <a:solidFill>
                  <a:prstClr val="black"/>
                </a:solidFill>
                <a:latin typeface="Franklin Gothic Book" panose="020B0503020102020204"/>
              </a:rPr>
              <a:t>nine</a:t>
            </a:r>
            <a:r>
              <a:rPr lang="en-US" sz="2000" dirty="0">
                <a:solidFill>
                  <a:prstClr val="black"/>
                </a:solidFill>
                <a:latin typeface="Franklin Gothic Book" panose="020B0503020102020204"/>
              </a:rPr>
              <a:t> HFHI departments ask for the same </a:t>
            </a:r>
            <a:r>
              <a:rPr lang="en-US" sz="2000" u="sng" dirty="0">
                <a:solidFill>
                  <a:prstClr val="black"/>
                </a:solidFill>
                <a:latin typeface="Franklin Gothic Book" panose="020B0503020102020204"/>
              </a:rPr>
              <a:t>12</a:t>
            </a:r>
            <a:r>
              <a:rPr lang="en-US" sz="2000" dirty="0">
                <a:solidFill>
                  <a:prstClr val="black"/>
                </a:solidFill>
                <a:latin typeface="Franklin Gothic Book" panose="020B0503020102020204"/>
              </a:rPr>
              <a:t> documents annually via </a:t>
            </a:r>
            <a:r>
              <a:rPr lang="en-US" sz="2000" u="sng" dirty="0">
                <a:solidFill>
                  <a:prstClr val="black"/>
                </a:solidFill>
                <a:latin typeface="Franklin Gothic Book" panose="020B0503020102020204"/>
              </a:rPr>
              <a:t>six</a:t>
            </a:r>
            <a:r>
              <a:rPr lang="en-US" sz="2000" dirty="0">
                <a:solidFill>
                  <a:prstClr val="black"/>
                </a:solidFill>
                <a:latin typeface="Franklin Gothic Book" panose="020B0503020102020204"/>
              </a:rPr>
              <a:t> different mechanisms </a:t>
            </a:r>
          </a:p>
        </p:txBody>
      </p:sp>
      <p:sp>
        <p:nvSpPr>
          <p:cNvPr id="6" name="Rectangle: Rounded Corners 1">
            <a:extLst>
              <a:ext uri="{FF2B5EF4-FFF2-40B4-BE49-F238E27FC236}">
                <a16:creationId xmlns:a16="http://schemas.microsoft.com/office/drawing/2014/main" xmlns="" id="{39A9B84F-CD01-4998-8270-E0C1FD77EB40}"/>
              </a:ext>
            </a:extLst>
          </p:cNvPr>
          <p:cNvSpPr/>
          <p:nvPr/>
        </p:nvSpPr>
        <p:spPr>
          <a:xfrm>
            <a:off x="3626541" y="2186526"/>
            <a:ext cx="1955352" cy="991525"/>
          </a:xfrm>
          <a:prstGeom prst="roundRect">
            <a:avLst/>
          </a:prstGeom>
          <a:solidFill>
            <a:srgbClr val="C0000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9, 12, 6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2157" y="3895332"/>
            <a:ext cx="4687280" cy="272796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31355" y="2286924"/>
            <a:ext cx="11608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 smtClean="0">
                <a:solidFill>
                  <a:sysClr val="windowText" lastClr="000000"/>
                </a:solidFill>
              </a:rPr>
              <a:t>Issue:</a:t>
            </a:r>
            <a:endParaRPr lang="en-US" sz="3200" u="sng" dirty="0"/>
          </a:p>
        </p:txBody>
      </p:sp>
      <p:sp>
        <p:nvSpPr>
          <p:cNvPr id="13" name="Rectangle 12"/>
          <p:cNvSpPr/>
          <p:nvPr/>
        </p:nvSpPr>
        <p:spPr>
          <a:xfrm>
            <a:off x="331355" y="4396818"/>
            <a:ext cx="17187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 smtClean="0">
                <a:solidFill>
                  <a:sysClr val="windowText" lastClr="000000"/>
                </a:solidFill>
              </a:rPr>
              <a:t>Solution:</a:t>
            </a:r>
            <a:endParaRPr lang="en-US" sz="3200" u="sng" dirty="0"/>
          </a:p>
        </p:txBody>
      </p:sp>
    </p:spTree>
    <p:extLst>
      <p:ext uri="{BB962C8B-B14F-4D97-AF65-F5344CB8AC3E}">
        <p14:creationId xmlns:p14="http://schemas.microsoft.com/office/powerpoint/2010/main" val="196144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Google Shape;151;p30">
            <a:extLst>
              <a:ext uri="{FF2B5EF4-FFF2-40B4-BE49-F238E27FC236}">
                <a16:creationId xmlns:a16="http://schemas.microsoft.com/office/drawing/2014/main" xmlns="" id="{8DFBDFE2-3BAA-464E-AA05-558F3AF97EA3}"/>
              </a:ext>
            </a:extLst>
          </p:cNvPr>
          <p:cNvSpPr txBox="1">
            <a:spLocks/>
          </p:cNvSpPr>
          <p:nvPr/>
        </p:nvSpPr>
        <p:spPr>
          <a:xfrm>
            <a:off x="562963" y="324902"/>
            <a:ext cx="12192000" cy="769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FD7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AFD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FD7"/>
              </a:buClr>
              <a:buSzPts val="4000"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AFD7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Direct Marketing Pilots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AFD7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Shape 116"/>
          <p:cNvSpPr txBox="1">
            <a:spLocks/>
          </p:cNvSpPr>
          <p:nvPr/>
        </p:nvSpPr>
        <p:spPr>
          <a:xfrm>
            <a:off x="1155416" y="2457346"/>
            <a:ext cx="2242328" cy="463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>
            <a:lvl1pPr marL="0" marR="0" indent="0" algn="ctr" defTabSz="786384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64" b="0" i="0" u="none" strike="noStrike" cap="none" spc="0" baseline="0">
                <a:ln>
                  <a:noFill/>
                </a:ln>
                <a:solidFill>
                  <a:srgbClr val="7F7F7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739139" marR="0" indent="-320039" algn="l" defTabSz="6858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1114425" marR="0" indent="-342900" algn="l" defTabSz="6858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1495425" marR="0" indent="-371475" algn="l" defTabSz="6858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1884589" marR="0" indent="-408214" algn="l" defTabSz="6858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»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2203133" marR="0" indent="-388620" algn="l" defTabSz="6858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2546032" marR="0" indent="-388619" algn="l" defTabSz="6858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2888932" marR="0" indent="-388619" algn="l" defTabSz="6858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3231832" marR="0" indent="-388619" algn="l" defTabSz="6858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marL="0" marR="0" lvl="0" indent="0" algn="ctr" defTabSz="78638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Raise more money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Shape 117"/>
          <p:cNvSpPr/>
          <p:nvPr/>
        </p:nvSpPr>
        <p:spPr>
          <a:xfrm>
            <a:off x="4829798" y="2308245"/>
            <a:ext cx="2427264" cy="754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8568" tIns="68568" rIns="68568" bIns="68568" anchor="ctr">
            <a:spAutoFit/>
          </a:bodyPr>
          <a:lstStyle>
            <a:lvl1pPr algn="ctr">
              <a:spcBef>
                <a:spcPts val="500"/>
              </a:spcBef>
              <a:defRPr sz="2400">
                <a:solidFill>
                  <a:srgbClr val="7F7F7F"/>
                </a:solidFill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r>
              <a:rPr sz="2000" kern="0" dirty="0">
                <a:latin typeface="Arial"/>
                <a:cs typeface="Arial"/>
                <a:sym typeface="Arial"/>
              </a:rPr>
              <a:t>Deliver a donor-centric experience</a:t>
            </a:r>
          </a:p>
        </p:txBody>
      </p:sp>
      <p:sp>
        <p:nvSpPr>
          <p:cNvPr id="31" name="Shape 118"/>
          <p:cNvSpPr/>
          <p:nvPr/>
        </p:nvSpPr>
        <p:spPr>
          <a:xfrm>
            <a:off x="8020666" y="2266001"/>
            <a:ext cx="3598566" cy="754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8568" tIns="68568" rIns="68568" bIns="68568" anchor="ctr">
            <a:spAutoFit/>
          </a:bodyPr>
          <a:lstStyle>
            <a:lvl1pPr algn="ctr">
              <a:spcBef>
                <a:spcPts val="500"/>
              </a:spcBef>
              <a:defRPr sz="2400">
                <a:solidFill>
                  <a:srgbClr val="7F7F7F"/>
                </a:solidFill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r>
              <a:rPr sz="2000" kern="0" dirty="0">
                <a:latin typeface="Arial"/>
                <a:cs typeface="Arial"/>
                <a:sym typeface="Arial"/>
              </a:rPr>
              <a:t>Reduce competition between affiliates and HFHI</a:t>
            </a:r>
          </a:p>
        </p:txBody>
      </p:sp>
      <p:pic>
        <p:nvPicPr>
          <p:cNvPr id="32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35901" y="1168368"/>
            <a:ext cx="1223062" cy="1223063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image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55299" y="1182843"/>
            <a:ext cx="1015689" cy="1015689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image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65049" y="1136614"/>
            <a:ext cx="1223062" cy="122306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5150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524</Words>
  <Application>Microsoft Office PowerPoint</Application>
  <PresentationFormat>Custom</PresentationFormat>
  <Paragraphs>118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rick@paulgregorymedia.com</dc:creator>
  <cp:lastModifiedBy>Keri Nelson</cp:lastModifiedBy>
  <cp:revision>23</cp:revision>
  <dcterms:created xsi:type="dcterms:W3CDTF">2019-10-14T17:31:33Z</dcterms:created>
  <dcterms:modified xsi:type="dcterms:W3CDTF">2019-12-30T18:02:28Z</dcterms:modified>
</cp:coreProperties>
</file>