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</p:sldMasterIdLst>
  <p:notesMasterIdLst>
    <p:notesMasterId r:id="rId62"/>
  </p:notesMasterIdLst>
  <p:handoutMasterIdLst>
    <p:handoutMasterId r:id="rId63"/>
  </p:handoutMasterIdLst>
  <p:sldIdLst>
    <p:sldId id="256" r:id="rId5"/>
    <p:sldId id="342" r:id="rId6"/>
    <p:sldId id="405" r:id="rId7"/>
    <p:sldId id="306" r:id="rId8"/>
    <p:sldId id="403" r:id="rId9"/>
    <p:sldId id="340" r:id="rId10"/>
    <p:sldId id="341" r:id="rId11"/>
    <p:sldId id="257" r:id="rId12"/>
    <p:sldId id="399" r:id="rId13"/>
    <p:sldId id="397" r:id="rId14"/>
    <p:sldId id="396" r:id="rId15"/>
    <p:sldId id="311" r:id="rId16"/>
    <p:sldId id="398" r:id="rId17"/>
    <p:sldId id="308" r:id="rId18"/>
    <p:sldId id="402" r:id="rId19"/>
    <p:sldId id="369" r:id="rId20"/>
    <p:sldId id="394" r:id="rId21"/>
    <p:sldId id="370" r:id="rId22"/>
    <p:sldId id="371" r:id="rId23"/>
    <p:sldId id="372" r:id="rId24"/>
    <p:sldId id="374" r:id="rId25"/>
    <p:sldId id="373" r:id="rId26"/>
    <p:sldId id="400" r:id="rId27"/>
    <p:sldId id="345" r:id="rId28"/>
    <p:sldId id="360" r:id="rId29"/>
    <p:sldId id="261" r:id="rId30"/>
    <p:sldId id="363" r:id="rId31"/>
    <p:sldId id="364" r:id="rId32"/>
    <p:sldId id="366" r:id="rId33"/>
    <p:sldId id="367" r:id="rId34"/>
    <p:sldId id="383" r:id="rId35"/>
    <p:sldId id="378" r:id="rId36"/>
    <p:sldId id="379" r:id="rId37"/>
    <p:sldId id="380" r:id="rId38"/>
    <p:sldId id="381" r:id="rId39"/>
    <p:sldId id="385" r:id="rId40"/>
    <p:sldId id="382" r:id="rId41"/>
    <p:sldId id="384" r:id="rId42"/>
    <p:sldId id="388" r:id="rId43"/>
    <p:sldId id="339" r:id="rId44"/>
    <p:sldId id="314" r:id="rId45"/>
    <p:sldId id="387" r:id="rId46"/>
    <p:sldId id="404" r:id="rId47"/>
    <p:sldId id="386" r:id="rId48"/>
    <p:sldId id="377" r:id="rId49"/>
    <p:sldId id="401" r:id="rId50"/>
    <p:sldId id="389" r:id="rId51"/>
    <p:sldId id="353" r:id="rId52"/>
    <p:sldId id="355" r:id="rId53"/>
    <p:sldId id="393" r:id="rId54"/>
    <p:sldId id="347" r:id="rId55"/>
    <p:sldId id="349" r:id="rId56"/>
    <p:sldId id="354" r:id="rId57"/>
    <p:sldId id="352" r:id="rId58"/>
    <p:sldId id="350" r:id="rId59"/>
    <p:sldId id="351" r:id="rId60"/>
    <p:sldId id="395" r:id="rId61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CC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0C90BC-0BFD-472D-9425-CDB94BB3070C}" v="5" dt="2025-10-08T16:53:34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3457" autoAdjust="0"/>
  </p:normalViewPr>
  <p:slideViewPr>
    <p:cSldViewPr>
      <p:cViewPr varScale="1">
        <p:scale>
          <a:sx n="59" d="100"/>
          <a:sy n="59" d="100"/>
        </p:scale>
        <p:origin x="152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09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3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handoutMaster" Target="handoutMasters/handoutMaster1.xml"/><Relationship Id="rId68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presProps" Target="presProps.xml"/><Relationship Id="rId69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u Bergman" userId="1ed32af2-45c0-412c-bfbc-09b450486f02" providerId="ADAL" clId="{65F51F3B-4877-4A35-8CEF-1BB833AEAF32}"/>
    <pc:docChg chg="custSel addSld modSld sldOrd">
      <pc:chgData name="Dru Bergman" userId="1ed32af2-45c0-412c-bfbc-09b450486f02" providerId="ADAL" clId="{65F51F3B-4877-4A35-8CEF-1BB833AEAF32}" dt="2025-10-09T01:28:33.427" v="758" actId="20577"/>
      <pc:docMkLst>
        <pc:docMk/>
      </pc:docMkLst>
      <pc:sldChg chg="modSp mod">
        <pc:chgData name="Dru Bergman" userId="1ed32af2-45c0-412c-bfbc-09b450486f02" providerId="ADAL" clId="{65F51F3B-4877-4A35-8CEF-1BB833AEAF32}" dt="2025-10-08T16:43:51.901" v="285" actId="255"/>
        <pc:sldMkLst>
          <pc:docMk/>
          <pc:sldMk cId="0" sldId="306"/>
        </pc:sldMkLst>
        <pc:spChg chg="mod">
          <ac:chgData name="Dru Bergman" userId="1ed32af2-45c0-412c-bfbc-09b450486f02" providerId="ADAL" clId="{65F51F3B-4877-4A35-8CEF-1BB833AEAF32}" dt="2025-10-08T16:43:51.901" v="285" actId="255"/>
          <ac:spMkLst>
            <pc:docMk/>
            <pc:sldMk cId="0" sldId="306"/>
            <ac:spMk id="7171" creationId="{44365C69-0162-E1A9-EFBE-6D6C9CB578D3}"/>
          </ac:spMkLst>
        </pc:spChg>
        <pc:picChg chg="mod">
          <ac:chgData name="Dru Bergman" userId="1ed32af2-45c0-412c-bfbc-09b450486f02" providerId="ADAL" clId="{65F51F3B-4877-4A35-8CEF-1BB833AEAF32}" dt="2025-10-08T16:43:38.432" v="282" actId="1076"/>
          <ac:picMkLst>
            <pc:docMk/>
            <pc:sldMk cId="0" sldId="306"/>
            <ac:picMk id="7173" creationId="{F5312E65-81D7-420A-1136-30869B0E850C}"/>
          </ac:picMkLst>
        </pc:picChg>
      </pc:sldChg>
      <pc:sldChg chg="modSp mod">
        <pc:chgData name="Dru Bergman" userId="1ed32af2-45c0-412c-bfbc-09b450486f02" providerId="ADAL" clId="{65F51F3B-4877-4A35-8CEF-1BB833AEAF32}" dt="2025-10-08T18:49:45.020" v="711" actId="6549"/>
        <pc:sldMkLst>
          <pc:docMk/>
          <pc:sldMk cId="0" sldId="308"/>
        </pc:sldMkLst>
        <pc:spChg chg="mod">
          <ac:chgData name="Dru Bergman" userId="1ed32af2-45c0-412c-bfbc-09b450486f02" providerId="ADAL" clId="{65F51F3B-4877-4A35-8CEF-1BB833AEAF32}" dt="2025-10-08T18:49:45.020" v="711" actId="6549"/>
          <ac:spMkLst>
            <pc:docMk/>
            <pc:sldMk cId="0" sldId="308"/>
            <ac:spMk id="9219" creationId="{8668D45D-033C-2913-55D1-C0A09FA5EE82}"/>
          </ac:spMkLst>
        </pc:spChg>
      </pc:sldChg>
      <pc:sldChg chg="modSp mod">
        <pc:chgData name="Dru Bergman" userId="1ed32af2-45c0-412c-bfbc-09b450486f02" providerId="ADAL" clId="{65F51F3B-4877-4A35-8CEF-1BB833AEAF32}" dt="2025-10-08T01:58:37.875" v="1" actId="207"/>
        <pc:sldMkLst>
          <pc:docMk/>
          <pc:sldMk cId="0" sldId="314"/>
        </pc:sldMkLst>
        <pc:spChg chg="mod">
          <ac:chgData name="Dru Bergman" userId="1ed32af2-45c0-412c-bfbc-09b450486f02" providerId="ADAL" clId="{65F51F3B-4877-4A35-8CEF-1BB833AEAF32}" dt="2025-10-08T01:58:37.875" v="1" actId="207"/>
          <ac:spMkLst>
            <pc:docMk/>
            <pc:sldMk cId="0" sldId="314"/>
            <ac:spMk id="56323" creationId="{55956D44-FA6B-1DD2-CDA0-197E7FE98F77}"/>
          </ac:spMkLst>
        </pc:spChg>
      </pc:sldChg>
      <pc:sldChg chg="modSp mod ord">
        <pc:chgData name="Dru Bergman" userId="1ed32af2-45c0-412c-bfbc-09b450486f02" providerId="ADAL" clId="{65F51F3B-4877-4A35-8CEF-1BB833AEAF32}" dt="2025-10-08T16:55:47.168" v="709" actId="20577"/>
        <pc:sldMkLst>
          <pc:docMk/>
          <pc:sldMk cId="0" sldId="342"/>
        </pc:sldMkLst>
        <pc:spChg chg="mod">
          <ac:chgData name="Dru Bergman" userId="1ed32af2-45c0-412c-bfbc-09b450486f02" providerId="ADAL" clId="{65F51F3B-4877-4A35-8CEF-1BB833AEAF32}" dt="2025-10-08T16:38:46.315" v="82" actId="20577"/>
          <ac:spMkLst>
            <pc:docMk/>
            <pc:sldMk cId="0" sldId="342"/>
            <ac:spMk id="6146" creationId="{024CEDCB-CAD4-EFEF-F7ED-87D7E0FBA44C}"/>
          </ac:spMkLst>
        </pc:spChg>
        <pc:spChg chg="mod">
          <ac:chgData name="Dru Bergman" userId="1ed32af2-45c0-412c-bfbc-09b450486f02" providerId="ADAL" clId="{65F51F3B-4877-4A35-8CEF-1BB833AEAF32}" dt="2025-10-08T16:55:47.168" v="709" actId="20577"/>
          <ac:spMkLst>
            <pc:docMk/>
            <pc:sldMk cId="0" sldId="342"/>
            <ac:spMk id="8195" creationId="{E70A9976-505B-2BD0-4658-3D0B0990F1FA}"/>
          </ac:spMkLst>
        </pc:spChg>
      </pc:sldChg>
      <pc:sldChg chg="modSp mod">
        <pc:chgData name="Dru Bergman" userId="1ed32af2-45c0-412c-bfbc-09b450486f02" providerId="ADAL" clId="{65F51F3B-4877-4A35-8CEF-1BB833AEAF32}" dt="2025-10-09T01:28:33.427" v="758" actId="20577"/>
        <pc:sldMkLst>
          <pc:docMk/>
          <pc:sldMk cId="0" sldId="345"/>
        </pc:sldMkLst>
        <pc:spChg chg="mod">
          <ac:chgData name="Dru Bergman" userId="1ed32af2-45c0-412c-bfbc-09b450486f02" providerId="ADAL" clId="{65F51F3B-4877-4A35-8CEF-1BB833AEAF32}" dt="2025-10-09T01:28:33.427" v="758" actId="20577"/>
          <ac:spMkLst>
            <pc:docMk/>
            <pc:sldMk cId="0" sldId="345"/>
            <ac:spMk id="32771" creationId="{6DBB4C91-1FFF-BEC9-A55B-FA6F280B89DD}"/>
          </ac:spMkLst>
        </pc:spChg>
      </pc:sldChg>
      <pc:sldChg chg="modSp mod">
        <pc:chgData name="Dru Bergman" userId="1ed32af2-45c0-412c-bfbc-09b450486f02" providerId="ADAL" clId="{65F51F3B-4877-4A35-8CEF-1BB833AEAF32}" dt="2025-10-08T16:49:54.823" v="513" actId="20577"/>
        <pc:sldMkLst>
          <pc:docMk/>
          <pc:sldMk cId="0" sldId="353"/>
        </pc:sldMkLst>
        <pc:spChg chg="mod">
          <ac:chgData name="Dru Bergman" userId="1ed32af2-45c0-412c-bfbc-09b450486f02" providerId="ADAL" clId="{65F51F3B-4877-4A35-8CEF-1BB833AEAF32}" dt="2025-10-08T16:49:54.823" v="513" actId="20577"/>
          <ac:spMkLst>
            <pc:docMk/>
            <pc:sldMk cId="0" sldId="353"/>
            <ac:spMk id="64515" creationId="{48BE066E-B88E-864A-DF7D-0F0EC06B44C6}"/>
          </ac:spMkLst>
        </pc:spChg>
      </pc:sldChg>
      <pc:sldChg chg="modSp mod">
        <pc:chgData name="Dru Bergman" userId="1ed32af2-45c0-412c-bfbc-09b450486f02" providerId="ADAL" clId="{65F51F3B-4877-4A35-8CEF-1BB833AEAF32}" dt="2025-10-08T01:58:59.740" v="3" actId="207"/>
        <pc:sldMkLst>
          <pc:docMk/>
          <pc:sldMk cId="0" sldId="354"/>
        </pc:sldMkLst>
        <pc:spChg chg="mod">
          <ac:chgData name="Dru Bergman" userId="1ed32af2-45c0-412c-bfbc-09b450486f02" providerId="ADAL" clId="{65F51F3B-4877-4A35-8CEF-1BB833AEAF32}" dt="2025-10-08T01:58:59.740" v="3" actId="207"/>
          <ac:spMkLst>
            <pc:docMk/>
            <pc:sldMk cId="0" sldId="354"/>
            <ac:spMk id="43011" creationId="{26BAB5D5-A19D-326E-0D6C-5AA314CE1B40}"/>
          </ac:spMkLst>
        </pc:spChg>
      </pc:sldChg>
      <pc:sldChg chg="modSp mod">
        <pc:chgData name="Dru Bergman" userId="1ed32af2-45c0-412c-bfbc-09b450486f02" providerId="ADAL" clId="{65F51F3B-4877-4A35-8CEF-1BB833AEAF32}" dt="2025-10-08T16:48:33.148" v="381" actId="6549"/>
        <pc:sldMkLst>
          <pc:docMk/>
          <pc:sldMk cId="0" sldId="389"/>
        </pc:sldMkLst>
        <pc:spChg chg="mod">
          <ac:chgData name="Dru Bergman" userId="1ed32af2-45c0-412c-bfbc-09b450486f02" providerId="ADAL" clId="{65F51F3B-4877-4A35-8CEF-1BB833AEAF32}" dt="2025-10-08T16:48:33.148" v="381" actId="6549"/>
          <ac:spMkLst>
            <pc:docMk/>
            <pc:sldMk cId="0" sldId="389"/>
            <ac:spMk id="62467" creationId="{CF21F963-B9DB-040D-B50C-98AE68F0636D}"/>
          </ac:spMkLst>
        </pc:spChg>
      </pc:sldChg>
      <pc:sldChg chg="modSp mod ord">
        <pc:chgData name="Dru Bergman" userId="1ed32af2-45c0-412c-bfbc-09b450486f02" providerId="ADAL" clId="{65F51F3B-4877-4A35-8CEF-1BB833AEAF32}" dt="2025-10-08T16:53:53.466" v="614" actId="255"/>
        <pc:sldMkLst>
          <pc:docMk/>
          <pc:sldMk cId="0" sldId="401"/>
        </pc:sldMkLst>
        <pc:spChg chg="mod">
          <ac:chgData name="Dru Bergman" userId="1ed32af2-45c0-412c-bfbc-09b450486f02" providerId="ADAL" clId="{65F51F3B-4877-4A35-8CEF-1BB833AEAF32}" dt="2025-10-08T16:53:53.466" v="614" actId="255"/>
          <ac:spMkLst>
            <pc:docMk/>
            <pc:sldMk cId="0" sldId="401"/>
            <ac:spMk id="66563" creationId="{3949695F-FF41-E49E-BEC4-7EBE5512DB2F}"/>
          </ac:spMkLst>
        </pc:spChg>
      </pc:sldChg>
      <pc:sldChg chg="modSp add mod">
        <pc:chgData name="Dru Bergman" userId="1ed32af2-45c0-412c-bfbc-09b450486f02" providerId="ADAL" clId="{65F51F3B-4877-4A35-8CEF-1BB833AEAF32}" dt="2025-10-08T16:42:03.985" v="275" actId="6549"/>
        <pc:sldMkLst>
          <pc:docMk/>
          <pc:sldMk cId="3413452859" sldId="405"/>
        </pc:sldMkLst>
        <pc:spChg chg="mod">
          <ac:chgData name="Dru Bergman" userId="1ed32af2-45c0-412c-bfbc-09b450486f02" providerId="ADAL" clId="{65F51F3B-4877-4A35-8CEF-1BB833AEAF32}" dt="2025-10-08T16:42:03.985" v="275" actId="6549"/>
          <ac:spMkLst>
            <pc:docMk/>
            <pc:sldMk cId="3413452859" sldId="405"/>
            <ac:spMk id="8195" creationId="{15E179DE-318F-571A-5642-ECD88EDE21D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5BB5818-0B7A-A605-873B-FCDF448960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F693E96-F76D-16B0-DD20-A1A6FF92D0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78328169-F8A6-9E16-52E3-F1BF6D210FC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07133D0D-895E-53E5-DC85-D15B9EB3A4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673825C-804B-4B4C-B0C1-4D5F5ADB3D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7F1A519-1AA3-21D3-72E7-38B66B4BA3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CA3B89F-AE25-986E-17F5-2958E2581A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8EF3B17-63B0-4BFF-C1ED-3C9514B56C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4218" tIns="47109" rIns="94218" bIns="4710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303B36D3-0FFE-4FD3-420C-F61F9BE371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460875"/>
            <a:ext cx="5680075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AA6DB64B-FDA0-E439-84EB-DCB068D59E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0D65C120-6D64-9F2A-6673-50295396BA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2FB74A-8024-4550-8F8B-24CA64CFE5D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0598278E-99C3-B48B-0789-19A1D06BD8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16CF2BB-9CCF-7EB1-9514-5C88B207D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00DECB8-8010-0F8C-74BF-57C2F1188D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E8A130-0200-41C4-AF8F-32BE570C34F9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B407D6A5-C6A1-59FD-D761-1DA65DE953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6F27E579-1CAF-9DCF-58DE-D004BA126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8253CF75-8168-332A-BB63-0C5581F05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B65798-C89A-4D26-823A-B116BCDBB1FD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D4415684-118D-652E-5A1A-C0CF14403E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1F61957E-9B0C-50ED-5AAC-13A8971B0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Review new form (Marlene’s form) and explain difference between education and counseling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6444F2D0-A145-BA5E-822F-A6D32AA14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84C6F4-CDD8-4258-9634-75F8D61054DD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E59BAFD7-A316-B18C-A6CD-5D7D800A13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668112-7B42-47E8-8EDF-278822323FB1}" type="slidenum">
              <a:rPr lang="en-US" altLang="en-US" smtClean="0"/>
              <a:pPr/>
              <a:t>43</a:t>
            </a:fld>
            <a:endParaRPr lang="en-US" altLang="en-US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C0E0252-720D-9BD5-E11E-128CA13A33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93274D09-162E-1996-7405-072D1885B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Check to see how this impacts down payment assistance    Other loan income limits are not considered for the grant.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0A847C74-17CA-909C-A0B5-FF23C639A2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4697A2-4293-41F1-90A7-09DA5BD37668}" type="slidenum">
              <a:rPr lang="en-US" altLang="en-US" smtClean="0"/>
              <a:pPr/>
              <a:t>46</a:t>
            </a:fld>
            <a:endParaRPr lang="en-US" altLang="en-US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2FCB33AA-F315-D0FD-E058-C800847B48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8B6E445C-B923-1A7A-525D-335ADCC42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85470EE1-30C3-1EDC-D263-070E83A31F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894384-F10D-4D16-BA51-5A5AB30105DD}" type="slidenum">
              <a:rPr lang="en-US" altLang="en-US" smtClean="0"/>
              <a:pPr/>
              <a:t>47</a:t>
            </a:fld>
            <a:endParaRPr lang="en-US" altLang="en-US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636269E-7683-EAEB-87BA-009A0859D7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A24F7D14-2E95-AF96-72B6-B79520035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8567E58B-3A98-37E9-9C41-262434D679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0D0664-07C5-41A0-9F22-61375229EF58}" type="slidenum">
              <a:rPr lang="en-US" altLang="en-US" smtClean="0"/>
              <a:pPr/>
              <a:t>48</a:t>
            </a:fld>
            <a:endParaRPr lang="en-US" altLang="en-US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45F5B73-1FA7-4F2A-FC29-696B932D7A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B7A4B70A-CA6B-0264-0906-631E7CD93E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067DBDC0-286F-99D0-31E8-CDB97033D8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5FAC78-1944-4118-B6F2-7E6C3F69D577}" type="slidenum">
              <a:rPr lang="en-US" altLang="en-US" smtClean="0"/>
              <a:pPr/>
              <a:t>49</a:t>
            </a:fld>
            <a:endParaRPr lang="en-US" altLang="en-US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0F86F826-E16C-5479-D920-FDF848C01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FD14D69B-9084-5DC0-431C-A390A7FA3C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98EE7101-B9EA-41EB-CF9F-4BABA0C53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0E774C-836A-4D37-9B75-CE1C6EE54C07}" type="slidenum">
              <a:rPr lang="en-US" altLang="en-US" smtClean="0"/>
              <a:pPr/>
              <a:t>50</a:t>
            </a:fld>
            <a:endParaRPr lang="en-US" altLang="en-US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E2D9D9CC-6391-75A9-AE1E-978F577C34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83C8826B-865B-AA2E-7729-EA03D6478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727EBF7F-BF7E-8567-9E7A-6A9A60FE7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ECB3B1-B88D-4598-BAAB-9B4DEF63427E}" type="slidenum">
              <a:rPr lang="en-US" altLang="en-US" smtClean="0"/>
              <a:pPr/>
              <a:t>51</a:t>
            </a:fld>
            <a:endParaRPr lang="en-US" altLang="en-US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C6C85359-8CF8-A324-5841-8C0F8B7404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DDB24B44-2CD6-187A-A9CD-284B5BFFE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Application can be written to include all of these items.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>
            <a:extLst>
              <a:ext uri="{FF2B5EF4-FFF2-40B4-BE49-F238E27FC236}">
                <a16:creationId xmlns:a16="http://schemas.microsoft.com/office/drawing/2014/main" id="{EF78C194-93BE-23DA-1EFE-69AFB571C6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B3E4400A-CA6C-011B-DED8-BDAC037CD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5780" name="Slide Number Placeholder 3">
            <a:extLst>
              <a:ext uri="{FF2B5EF4-FFF2-40B4-BE49-F238E27FC236}">
                <a16:creationId xmlns:a16="http://schemas.microsoft.com/office/drawing/2014/main" id="{9DB46E46-D36A-4328-6D5D-DAEF74C43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AA3520-8880-47A7-92B1-E3F3F5DB9AB5}" type="slidenum">
              <a:rPr lang="en-US" altLang="en-US" smtClean="0"/>
              <a:pPr/>
              <a:t>52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20C0DB1-69A7-ADFA-5643-C45776AD7C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9A20AAD-3541-2441-A5BD-FB4274153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6EC47E9-F1F5-A620-AB0A-EDDDD2506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84D062-14EF-4887-8C99-A7676482F8B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64C455F0-93B0-51C5-E2AC-B66EF653C5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4D540FF1-234A-D1F3-4630-BC1A4CEA3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E01E06F4-6F38-7CA9-022A-6582143E9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C388B1-3E4D-493B-A275-3B8B7AE9B8F7}" type="slidenum">
              <a:rPr lang="en-US" altLang="en-US" smtClean="0"/>
              <a:pPr/>
              <a:t>56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0F0CB795-F423-D2E9-C5B2-8E525EB410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4BAD9BC7-9CA4-BFEA-6303-754836C96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7C2E6357-4794-2644-2BC5-BFB14BB172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445269-B7C1-49C2-BB82-B1E440218305}" type="slidenum">
              <a:rPr lang="en-US" altLang="en-US" smtClean="0"/>
              <a:pPr/>
              <a:t>57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C631E2F-5117-05FE-4963-FE06BE06D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26C030A-961C-718F-D11B-0609B4608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9248851-7837-4FE2-7058-25280111C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60E7E2-D4CA-4103-9905-268C105B60D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EE0EBCA-27BF-2F1F-C7A1-7244FD58A6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F3FDA26-23E2-72E4-CC4B-5ACB9982E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9961CE8-E33F-C678-9131-1C260A7D66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4ADBAE-E945-478B-95D1-08388A5CC99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B92A09A6-37FE-F4F6-90E4-32883A611C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CB03AC4-4717-F295-1303-AD2278D3D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49A8BAFB-AA87-D6CD-B616-26A8FCB676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F204D-29F9-49B1-8317-F263CB0DEA12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F252413-D89B-DF40-F0F8-82545F7F61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32BE277-4B66-69DF-DDA2-8CC53261B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4C1CB46B-D866-1BD2-4B0B-390EC564E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C63B46-8AA2-4074-8154-50844A135D2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82A047A-D699-B4D3-E772-5050B62234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E77E2CC-F80D-1679-C144-89C085EDA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F0FCF76-6CF5-1453-01E3-55C16694F4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07A89F-20F0-4EB9-8F54-6757D82AB684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F239146-DA46-EBD4-CBF0-DE7709E473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E293542-2EC1-CBF4-6F7B-B6DC1A25D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Debt is calculated as Monthly payments on installment and revolving debt that extends beyond 6 to 12 months such as credit card debt, car payments, etc.</a:t>
            </a: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C1D5E4EF-60D7-DE3A-5F1F-365B552AD1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C78D8B-415F-479B-B031-A70F7DCD93C0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1895833E-F6C0-42B0-6B6C-BA9C21CDC5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458B09EF-B436-A53D-94CA-21C3AB579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783E5821-E8A7-6C75-CD02-2FC3A01D6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BFDDD5-2E3B-457C-A71F-B83A7214CBF6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6ECC5F1-5B6E-4F1C-6F89-947510C3CF8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5B047E95-3FE4-EFE0-A2D5-89C95F744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0B453029-3655-3AE7-058F-46AEC7CE39CD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4FDA826-C1D0-92F9-1E5F-CB37FAF94960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E917DF18-9F44-04AB-3723-ED2B2E2AAD9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FB721146-A448-E1FB-E1A2-30F6125D6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</p:grpSp>
      <p:sp>
        <p:nvSpPr>
          <p:cNvPr id="62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CE85F465-5056-E25E-F184-5488EAFED8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10">
            <a:extLst>
              <a:ext uri="{FF2B5EF4-FFF2-40B4-BE49-F238E27FC236}">
                <a16:creationId xmlns:a16="http://schemas.microsoft.com/office/drawing/2014/main" id="{CBB32042-4976-C175-84E7-847243BBBC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1">
            <a:extLst>
              <a:ext uri="{FF2B5EF4-FFF2-40B4-BE49-F238E27FC236}">
                <a16:creationId xmlns:a16="http://schemas.microsoft.com/office/drawing/2014/main" id="{A736F093-BBEC-C963-6548-E94D4F5E2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6213D27A-549E-4042-A1AB-AAEAF08E48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782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76D2729-B3ED-FF38-31CF-E696BE146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0D55D85-5CB2-97FC-4E48-6BEA26E9A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A22B4C4-5B73-77C2-72F1-C507105419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F706C-D719-4938-87FD-032FE2E1235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052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9B45BDA-B4F9-A82D-465E-F22228EEB5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CF20183-A3B8-05A2-0278-AC843C0DC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A6760C2-9457-BBFF-88B3-AD26F9E15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212B3-7822-40DD-B84B-18FC0E7D3C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1802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31CDB67-E44B-6D6E-B616-C10CC376A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E89381B-452B-75D2-FD48-14BD21B142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6CC82BD-1C9E-AB3D-50E8-56602ABB9A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6CC79-87F4-45A7-A704-0CBF8C9C474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174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01AC807-7F6F-52F5-21E1-E2D150090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82119EB-E083-9B6E-6705-1986690A6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C63FD91-4672-A1D1-7919-C086D2934E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570AE-8EA5-484E-BF76-7ECFA6A7F7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352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62CE037-82D1-CB3D-DC12-F7304113D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5538F11-BDF5-7731-9CD0-D13290794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400961E-AC63-F27F-B2F8-BD4827A0FF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CAB95-E1C7-4AB0-BD9E-97FE11C0F7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681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17393AC-88A3-6FC0-EB02-6E0C4C68FB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C123F7C-727E-B525-294C-560C3AA043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0E61965-4834-FAEE-4597-4EB590918F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B96BE-7D0F-4EF4-957A-3A427E8B1E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234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AD91C90-C01F-DE2B-94EE-CAD487EDC8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17691199-265B-A225-527D-E562473D9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3A21114-8C25-762C-9B4E-DBF565CB3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7C070-752E-4512-B521-E6F596EADA3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074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417CAB8E-193D-5057-83FD-DD11889ED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45544AEC-8065-39ED-7ABE-F97A5DE9B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7A2B11-F92C-4DEA-2175-F2E12D78FC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0F4AB-9D93-4B29-BBCE-959B7FCEE8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089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04E3253D-2041-6EB1-85DE-851CDA46D0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0A87EF9A-C00D-3DD9-70D8-BFEDF8EDD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6445D72-67AA-EFB9-862B-8E1247E25C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024E2-C314-48A7-917F-8C12B05BC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14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565CBD7-41E0-EFB2-3CAC-728CF79A2B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A2C078B-030F-9C51-461F-182FFBAC61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F691D83-0605-FFFD-E97D-E6693CF830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5A2A3-8643-4C22-A25D-00477FB3D3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768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3FC2366-A46C-28B8-4F5A-1301B0B225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E9A8AA2-7550-22B9-AD84-4F470D999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853C5EB-3420-42CA-B27B-C19D611E5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5C502-B860-4166-B4D5-914C9B64E2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407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E038023-15E7-54ED-42E3-1F085ADE4F3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758D0E56-AE0D-6648-2B3D-EEE3BAF78FC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>
                <a:extLst>
                  <a:ext uri="{FF2B5EF4-FFF2-40B4-BE49-F238E27FC236}">
                    <a16:creationId xmlns:a16="http://schemas.microsoft.com/office/drawing/2014/main" id="{87BA46AA-2C98-AF34-71C8-F0292DAEC3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037" name="Freeform 5">
                <a:extLst>
                  <a:ext uri="{FF2B5EF4-FFF2-40B4-BE49-F238E27FC236}">
                    <a16:creationId xmlns:a16="http://schemas.microsoft.com/office/drawing/2014/main" id="{7538FE17-61C0-180A-EEF9-F89D22CA5FD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44E16077-2F82-C9F2-794A-C17D7F2C9D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>
                <a:extLst>
                  <a:ext uri="{FF2B5EF4-FFF2-40B4-BE49-F238E27FC236}">
                    <a16:creationId xmlns:a16="http://schemas.microsoft.com/office/drawing/2014/main" id="{6CF4AF24-E2E1-3705-59CB-4E3827306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035" name="AutoShape 8">
                <a:extLst>
                  <a:ext uri="{FF2B5EF4-FFF2-40B4-BE49-F238E27FC236}">
                    <a16:creationId xmlns:a16="http://schemas.microsoft.com/office/drawing/2014/main" id="{91B4B2A7-A9C5-7F30-BB3D-99D1849FBC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3D361D6C-3C33-D8F2-930F-FAA69DC5C6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199878E4-D3B8-2786-C375-F6E789B6A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AF36CC41-098F-804A-A13C-225AB90767B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0BBF0105-4AA3-9B9D-8EBB-6E14D51E69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53" name="Rectangle 13">
            <a:extLst>
              <a:ext uri="{FF2B5EF4-FFF2-40B4-BE49-F238E27FC236}">
                <a16:creationId xmlns:a16="http://schemas.microsoft.com/office/drawing/2014/main" id="{7AC7E6D6-B0FB-648B-8070-AA38126A93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EACC1BA-2FEF-40FC-A3A1-9C4FCD45CE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6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d.gov/counseling" TargetMode="External"/><Relationship Id="rId2" Type="http://schemas.openxmlformats.org/officeDocument/2006/relationships/hyperlink" Target="https://housingactionil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ctelgin@ctt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1.png@01D8D7E0.2E64E540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mailto:nicholas.furst@ctt.com" TargetMode="External"/><Relationship Id="rId2" Type="http://schemas.openxmlformats.org/officeDocument/2006/relationships/hyperlink" Target="mailto:ctelgin@ctt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99400F-FD1F-7EA1-F2ED-538F067FE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3600" y="2927350"/>
            <a:ext cx="4013200" cy="1568450"/>
          </a:xfrm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HIBI Round 5</a:t>
            </a:r>
          </a:p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Affiliate Training</a:t>
            </a:r>
          </a:p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October 8, 2025</a:t>
            </a:r>
          </a:p>
        </p:txBody>
      </p:sp>
      <p:sp>
        <p:nvSpPr>
          <p:cNvPr id="5123" name="AutoShape 2">
            <a:extLst>
              <a:ext uri="{FF2B5EF4-FFF2-40B4-BE49-F238E27FC236}">
                <a16:creationId xmlns:a16="http://schemas.microsoft.com/office/drawing/2014/main" id="{476A7923-9550-098E-4430-A128ED33044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0" y="76200"/>
            <a:ext cx="8915400" cy="2819400"/>
          </a:xfrm>
        </p:spPr>
        <p:txBody>
          <a:bodyPr/>
          <a:lstStyle/>
          <a:p>
            <a:pPr eaLnBrk="1" hangingPunct="1"/>
            <a:br>
              <a:rPr lang="en-US" altLang="en-US"/>
            </a:br>
            <a:br>
              <a:rPr lang="en-US" altLang="en-US"/>
            </a:br>
            <a:r>
              <a:rPr lang="en-US" altLang="en-US"/>
              <a:t>Habitat Illinois </a:t>
            </a:r>
            <a:br>
              <a:rPr lang="en-US" altLang="en-US"/>
            </a:br>
            <a:r>
              <a:rPr lang="en-US" altLang="en-US"/>
              <a:t>Community Impact Grant</a:t>
            </a:r>
            <a:br>
              <a:rPr lang="en-US" altLang="en-US"/>
            </a:br>
            <a:br>
              <a:rPr lang="en-US" altLang="en-US" sz="1200"/>
            </a:br>
            <a:r>
              <a:rPr lang="en-US" altLang="en-US" sz="2400" i="1"/>
              <a:t>Habitat Illinois Building Impact</a:t>
            </a:r>
            <a:endParaRPr lang="en-US" altLang="en-US"/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30741BCA-DE7B-EEE9-BF4A-EFFFBDF01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124200"/>
            <a:ext cx="358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125" name="Rectangle 7">
            <a:extLst>
              <a:ext uri="{FF2B5EF4-FFF2-40B4-BE49-F238E27FC236}">
                <a16:creationId xmlns:a16="http://schemas.microsoft.com/office/drawing/2014/main" id="{199BF804-20EF-F146-8053-E4ACF9F84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126" name="Rectangle 8">
            <a:extLst>
              <a:ext uri="{FF2B5EF4-FFF2-40B4-BE49-F238E27FC236}">
                <a16:creationId xmlns:a16="http://schemas.microsoft.com/office/drawing/2014/main" id="{60B403BA-E410-ACA1-9878-8013DECB3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4137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endParaRPr lang="en-US" altLang="en-US" sz="1800"/>
          </a:p>
        </p:txBody>
      </p:sp>
      <p:pic>
        <p:nvPicPr>
          <p:cNvPr id="5127" name="Picture 9">
            <a:extLst>
              <a:ext uri="{FF2B5EF4-FFF2-40B4-BE49-F238E27FC236}">
                <a16:creationId xmlns:a16="http://schemas.microsoft.com/office/drawing/2014/main" id="{1CDD4D16-6E52-7E33-3B35-0FC9D3F34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2039938" cy="362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FA48E28-F722-F29C-D072-8E40DDA80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Process Overview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Pre-closing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E1B9E10-AFDD-4973-E533-CC3F92DF94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457200" indent="-45720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AutoNum type="arabicParenR"/>
              <a:defRPr/>
            </a:pPr>
            <a:endParaRPr lang="en-US" altLang="en-US" sz="12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r>
              <a:rPr lang="en-US" altLang="en-US" dirty="0"/>
              <a:t>Affiliate submits </a:t>
            </a:r>
            <a:r>
              <a:rPr lang="en-US" altLang="en-US" b="1" dirty="0">
                <a:solidFill>
                  <a:srgbClr val="00B050"/>
                </a:solidFill>
              </a:rPr>
              <a:t>Pre-closing Package </a:t>
            </a:r>
            <a:r>
              <a:rPr lang="en-US" altLang="en-US" dirty="0"/>
              <a:t>to Administrator</a:t>
            </a: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r>
              <a:rPr lang="en-US" altLang="en-US" dirty="0"/>
              <a:t>Administrator reviews &amp; submits to IHDA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r>
              <a:rPr lang="en-US" altLang="en-US" dirty="0"/>
              <a:t>IHDA has </a:t>
            </a:r>
            <a:r>
              <a:rPr lang="en-US" altLang="en-US" b="1" dirty="0">
                <a:solidFill>
                  <a:srgbClr val="00B050"/>
                </a:solidFill>
              </a:rPr>
              <a:t>10 business days </a:t>
            </a:r>
            <a:r>
              <a:rPr lang="en-US" altLang="en-US" dirty="0"/>
              <a:t>to review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r>
              <a:rPr lang="en-US" altLang="en-US" dirty="0"/>
              <a:t>IHDA issues </a:t>
            </a:r>
            <a:r>
              <a:rPr lang="en-US" altLang="en-US" b="1" dirty="0">
                <a:solidFill>
                  <a:srgbClr val="00B050"/>
                </a:solidFill>
              </a:rPr>
              <a:t>Clear-to-Close</a:t>
            </a: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AutoNum type="arabicParenR" startAt="5"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8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4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2400" dirty="0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042FC23A-3E24-8809-D8A9-BEDBAF8DA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7C4CA82-4385-8DAF-0286-3ADDAFA9A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Process Overview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Closing &amp; Disbursement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BA7AAE2-8855-F256-EFB2-A5D879DBA4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r>
              <a:rPr lang="en-US" altLang="en-US" dirty="0"/>
              <a:t>Transaction closes with </a:t>
            </a:r>
            <a:r>
              <a:rPr lang="en-US" altLang="en-US" b="1" dirty="0">
                <a:solidFill>
                  <a:srgbClr val="00B050"/>
                </a:solidFill>
              </a:rPr>
              <a:t>Chicago Title</a:t>
            </a: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r>
              <a:rPr lang="en-US" altLang="en-US" dirty="0"/>
              <a:t> Administrator and Chicago Title submit post- closing documents to IHDA</a:t>
            </a:r>
            <a:endParaRPr lang="en-US" altLang="en-US" b="1" dirty="0">
              <a:solidFill>
                <a:srgbClr val="00B050"/>
              </a:solidFill>
            </a:endParaRPr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r>
              <a:rPr lang="en-US" altLang="en-US" dirty="0"/>
              <a:t> IHDA </a:t>
            </a:r>
            <a:r>
              <a:rPr lang="en-US" altLang="en-US" b="1" dirty="0">
                <a:solidFill>
                  <a:srgbClr val="00B050"/>
                </a:solidFill>
              </a:rPr>
              <a:t>disburses funds </a:t>
            </a:r>
            <a:r>
              <a:rPr lang="en-US" altLang="en-US" dirty="0"/>
              <a:t>to Administrator (within 15 days)</a:t>
            </a: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9"/>
              <a:defRPr/>
            </a:pPr>
            <a:r>
              <a:rPr lang="en-US" altLang="en-US" dirty="0"/>
              <a:t> Administrator </a:t>
            </a:r>
            <a:r>
              <a:rPr lang="en-US" altLang="en-US" b="1" dirty="0">
                <a:solidFill>
                  <a:srgbClr val="00B050"/>
                </a:solidFill>
              </a:rPr>
              <a:t>sends check </a:t>
            </a:r>
            <a:r>
              <a:rPr lang="en-US" altLang="en-US" dirty="0"/>
              <a:t>to Affiliate</a:t>
            </a:r>
          </a:p>
          <a:p>
            <a:pPr marL="457200" indent="-457200" eaLnBrk="1" hangingPunct="1">
              <a:buSzPct val="100000"/>
              <a:buFont typeface="+mj-lt"/>
              <a:buAutoNum type="arabicParenR" startAt="9"/>
              <a:defRPr/>
            </a:pPr>
            <a:endParaRPr lang="en-US" altLang="en-US" sz="400" dirty="0"/>
          </a:p>
          <a:p>
            <a:pPr marL="0" indent="0" eaLnBrk="1" hangingPunct="1">
              <a:buSzPct val="100000"/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E0FAF7C0-EE6F-1620-F051-E64203462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D8BAE6F-BDB3-6BC2-BF87-51B863F8A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Pre-approval Documents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When</a:t>
            </a:r>
            <a:r>
              <a:rPr lang="en-US" altLang="en-US"/>
              <a:t> to Submit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35968C3-54EC-3AC9-F1BE-6261BE970D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No more than 60 days and </a:t>
            </a:r>
            <a:r>
              <a:rPr lang="en-US" altLang="en-US" b="1" dirty="0">
                <a:solidFill>
                  <a:srgbClr val="00B050"/>
                </a:solidFill>
              </a:rPr>
              <a:t>no less than 30 days </a:t>
            </a:r>
            <a:r>
              <a:rPr lang="en-US" altLang="en-US" dirty="0"/>
              <a:t>prior to closing with your home buyer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Documents can be no more than </a:t>
            </a:r>
            <a:r>
              <a:rPr lang="en-US" altLang="en-US" b="1" dirty="0">
                <a:solidFill>
                  <a:srgbClr val="00B050"/>
                </a:solidFill>
              </a:rPr>
              <a:t>90 days old </a:t>
            </a:r>
            <a:r>
              <a:rPr lang="en-US" altLang="en-US" dirty="0"/>
              <a:t>(except appraisal - can be up to 6 months old)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D7442018-280B-A8F0-2BD2-E5E0492D0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BA64465-613F-1C36-1168-A178EC4F2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Pre-approval Documents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Where</a:t>
            </a:r>
            <a:r>
              <a:rPr lang="en-US" altLang="en-US"/>
              <a:t> to Submit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56052F4-6B8E-2C9E-4893-6AC798835E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chemeClr val="tx2"/>
                </a:solidFill>
              </a:rPr>
              <a:t>If you already use </a:t>
            </a:r>
            <a:r>
              <a:rPr lang="en-US" altLang="en-US" sz="2400" b="1" dirty="0">
                <a:solidFill>
                  <a:srgbClr val="00B050"/>
                </a:solidFill>
              </a:rPr>
              <a:t>Monday.com</a:t>
            </a:r>
            <a:r>
              <a:rPr lang="en-US" altLang="en-US" sz="2400" dirty="0">
                <a:solidFill>
                  <a:schemeClr val="tx2"/>
                </a:solidFill>
              </a:rPr>
              <a:t>, we can start using it for your HIBI submissions now; </a:t>
            </a:r>
            <a:r>
              <a:rPr lang="en-US" altLang="en-US" sz="2400" b="1" dirty="0">
                <a:solidFill>
                  <a:srgbClr val="00B050"/>
                </a:solidFill>
              </a:rPr>
              <a:t>OR</a:t>
            </a:r>
            <a:r>
              <a:rPr lang="en-US" altLang="en-US" sz="2400" dirty="0">
                <a:solidFill>
                  <a:schemeClr val="tx2"/>
                </a:solidFill>
              </a:rPr>
              <a:t> </a:t>
            </a:r>
          </a:p>
          <a:p>
            <a:pPr marL="228600" indent="-22860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endParaRPr lang="en-US" altLang="en-US" sz="1200" dirty="0">
              <a:solidFill>
                <a:schemeClr val="tx2"/>
              </a:solidFill>
            </a:endParaRP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chemeClr val="tx2"/>
                </a:solidFill>
              </a:rPr>
              <a:t>You can keep using </a:t>
            </a:r>
            <a:r>
              <a:rPr lang="en-US" altLang="en-US" sz="2400" b="1" dirty="0">
                <a:solidFill>
                  <a:srgbClr val="00B050"/>
                </a:solidFill>
              </a:rPr>
              <a:t>pCloud for now</a:t>
            </a:r>
            <a:r>
              <a:rPr lang="en-US" altLang="en-US" sz="2400" dirty="0">
                <a:solidFill>
                  <a:schemeClr val="tx2"/>
                </a:solidFill>
              </a:rPr>
              <a:t> and explore Monday.com at your own pace (it’s free &amp; we can help you get started)</a:t>
            </a: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endParaRPr lang="en-US" altLang="en-US" sz="1200" dirty="0">
              <a:solidFill>
                <a:schemeClr val="tx2"/>
              </a:solidFill>
            </a:endParaRP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chemeClr val="tx2"/>
                </a:solidFill>
              </a:rPr>
              <a:t>We will have a HIBI-specific Monday.com training in early 2026</a:t>
            </a:r>
          </a:p>
          <a:p>
            <a:pPr marL="228600" indent="-228600" eaLnBrk="1" hangingPunct="1">
              <a:spcBef>
                <a:spcPct val="0"/>
              </a:spcBef>
              <a:buSzPct val="100000"/>
              <a:buFont typeface="+mj-lt"/>
              <a:buAutoNum type="alphaUcPeriod"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r>
              <a:rPr lang="en-US" altLang="en-US" sz="2400" b="1" dirty="0">
                <a:solidFill>
                  <a:srgbClr val="00B050"/>
                </a:solidFill>
              </a:rPr>
              <a:t>All file submissions for HIBI will move to </a:t>
            </a:r>
          </a:p>
          <a:p>
            <a:pPr marL="0" indent="0" algn="ctr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r>
              <a:rPr lang="en-US" altLang="en-US" sz="2400" b="1" dirty="0">
                <a:solidFill>
                  <a:srgbClr val="00B050"/>
                </a:solidFill>
              </a:rPr>
              <a:t>Monday.com starting April 1, 2026</a:t>
            </a:r>
            <a:endParaRPr lang="en-US" altLang="en-US" sz="2400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8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4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2400" dirty="0"/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5C7DCBCC-E918-6409-7AC6-74991E3C4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B34BB551-C4CF-5BCD-9043-434CB6E6D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Pre-approval Documents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What</a:t>
            </a:r>
            <a:r>
              <a:rPr lang="en-US" altLang="en-US"/>
              <a:t> to Submit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8668D45D-033C-2913-55D1-C0A09FA5EE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77200" cy="38862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/>
              <a:t>Forms will </a:t>
            </a:r>
            <a:r>
              <a:rPr lang="en-US" altLang="en-US" dirty="0"/>
              <a:t>be posted to Habitat Illinois website: </a:t>
            </a:r>
            <a:r>
              <a:rPr lang="en-US" altLang="en-US" b="1" dirty="0">
                <a:solidFill>
                  <a:srgbClr val="00B050"/>
                </a:solidFill>
              </a:rPr>
              <a:t>https://habitatillinois.org/habitat-illinois-building-impact/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defRPr/>
            </a:pPr>
            <a:r>
              <a:rPr lang="en-US" altLang="en-US" dirty="0"/>
              <a:t>Discard old versions of forms - make sure you use forms with new project # </a:t>
            </a:r>
            <a:r>
              <a:rPr lang="en-US" altLang="en-US" b="1" dirty="0">
                <a:solidFill>
                  <a:srgbClr val="00B050"/>
                </a:solidFill>
              </a:rPr>
              <a:t>STF-52620</a:t>
            </a:r>
          </a:p>
          <a:p>
            <a:pPr eaLnBrk="1" hangingPunct="1"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2426BA42-0164-C735-C3F7-D732946BD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73F8021-2E29-4543-6AEB-EA83C8810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r>
              <a:rPr lang="en-US" altLang="en-US" sz="3200">
                <a:solidFill>
                  <a:schemeClr val="tx1"/>
                </a:solidFill>
              </a:rPr>
              <a:t>What </a:t>
            </a:r>
            <a:r>
              <a:rPr lang="en-US" altLang="en-US" sz="3200"/>
              <a:t>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Authority for Info Release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500CF855-E6BF-8A9C-BA3E-4249AF1CD1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77200" cy="37338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The IHDA Authority for Release of Information form is your </a:t>
            </a:r>
            <a:r>
              <a:rPr lang="en-US" altLang="en-US" b="1" dirty="0">
                <a:solidFill>
                  <a:srgbClr val="00B050"/>
                </a:solidFill>
              </a:rPr>
              <a:t>first step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signed and dated by </a:t>
            </a:r>
            <a:r>
              <a:rPr lang="en-US" altLang="en-US" b="1" dirty="0">
                <a:solidFill>
                  <a:srgbClr val="00B050"/>
                </a:solidFill>
              </a:rPr>
              <a:t>all borrowers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Administrator </a:t>
            </a:r>
            <a:r>
              <a:rPr lang="en-US" altLang="en-US" b="1" u="sng" dirty="0">
                <a:solidFill>
                  <a:srgbClr val="00B050"/>
                </a:solidFill>
              </a:rPr>
              <a:t>cannot</a:t>
            </a:r>
            <a:r>
              <a:rPr lang="en-US" altLang="en-US" b="1" dirty="0">
                <a:solidFill>
                  <a:srgbClr val="00B050"/>
                </a:solidFill>
              </a:rPr>
              <a:t> review file </a:t>
            </a:r>
            <a:r>
              <a:rPr lang="en-US" altLang="en-US" dirty="0"/>
              <a:t>without completed authorization form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</p:txBody>
      </p:sp>
      <p:pic>
        <p:nvPicPr>
          <p:cNvPr id="25604" name="Picture 4">
            <a:extLst>
              <a:ext uri="{FF2B5EF4-FFF2-40B4-BE49-F238E27FC236}">
                <a16:creationId xmlns:a16="http://schemas.microsoft.com/office/drawing/2014/main" id="{AC1075C0-C1CE-6E4A-5EEC-8DD97E9A9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extLst>
              <a:ext uri="{FF2B5EF4-FFF2-40B4-BE49-F238E27FC236}">
                <a16:creationId xmlns:a16="http://schemas.microsoft.com/office/drawing/2014/main" id="{38D6A79E-31B9-36DF-67D2-2202DD45C5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</a:rPr>
              <a:t>What t</a:t>
            </a:r>
            <a:r>
              <a:rPr lang="en-US" altLang="en-US" sz="3200"/>
              <a:t>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Borrower Identification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FB221CF-0A03-3101-9763-5C81C3ADC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Copies of </a:t>
            </a:r>
            <a:r>
              <a:rPr lang="en-US" altLang="en-US" b="1" dirty="0">
                <a:solidFill>
                  <a:srgbClr val="00B050"/>
                </a:solidFill>
              </a:rPr>
              <a:t>two forms of ID </a:t>
            </a:r>
            <a:r>
              <a:rPr lang="en-US" altLang="en-US" dirty="0"/>
              <a:t>required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One must be </a:t>
            </a:r>
            <a:r>
              <a:rPr lang="en-US" altLang="en-US" b="1" dirty="0">
                <a:solidFill>
                  <a:srgbClr val="00B050"/>
                </a:solidFill>
              </a:rPr>
              <a:t>government-issued</a:t>
            </a:r>
            <a:r>
              <a:rPr lang="en-US" altLang="en-US" dirty="0"/>
              <a:t> picture ID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Make sure ID is </a:t>
            </a:r>
            <a:r>
              <a:rPr lang="en-US" altLang="en-US" b="1" dirty="0">
                <a:solidFill>
                  <a:srgbClr val="00B050"/>
                </a:solidFill>
              </a:rPr>
              <a:t>not expired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2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Use </a:t>
            </a:r>
            <a:r>
              <a:rPr lang="en-US" altLang="en-US" b="1" dirty="0">
                <a:solidFill>
                  <a:srgbClr val="00B050"/>
                </a:solidFill>
              </a:rPr>
              <a:t>borrower’s legal name</a:t>
            </a:r>
            <a:r>
              <a:rPr lang="en-US" altLang="en-US" dirty="0"/>
              <a:t>, as presented on ID, on all documents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27652" name="Picture 4">
            <a:extLst>
              <a:ext uri="{FF2B5EF4-FFF2-40B4-BE49-F238E27FC236}">
                <a16:creationId xmlns:a16="http://schemas.microsoft.com/office/drawing/2014/main" id="{1DB8B3DF-69D6-4482-4F90-CEAA564FB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>
            <a:extLst>
              <a:ext uri="{FF2B5EF4-FFF2-40B4-BE49-F238E27FC236}">
                <a16:creationId xmlns:a16="http://schemas.microsoft.com/office/drawing/2014/main" id="{8008CD95-5C54-3357-9A69-E720C45D9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 sz="3200"/>
            </a:br>
            <a:r>
              <a:rPr lang="en-US" altLang="en-US">
                <a:solidFill>
                  <a:srgbClr val="00B050"/>
                </a:solidFill>
              </a:rPr>
              <a:t>IHDA Pre-closing Checklist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36431B9-BB01-D501-A5BD-1C51975C3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2163" y="2286000"/>
            <a:ext cx="8123237" cy="43434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Do NOT complete </a:t>
            </a:r>
            <a:r>
              <a:rPr lang="en-US" altLang="en-US" sz="2400" b="1" dirty="0">
                <a:solidFill>
                  <a:srgbClr val="00B050"/>
                </a:solidFill>
              </a:rPr>
              <a:t>pre-approval submission date </a:t>
            </a:r>
            <a:r>
              <a:rPr lang="en-US" altLang="en-US" sz="2400" dirty="0"/>
              <a:t>– Administrator adds this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All funding sources must </a:t>
            </a:r>
            <a:r>
              <a:rPr lang="en-US" altLang="en-US" sz="2400" b="1" dirty="0">
                <a:solidFill>
                  <a:srgbClr val="00B050"/>
                </a:solidFill>
              </a:rPr>
              <a:t>= sales price</a:t>
            </a:r>
            <a:r>
              <a:rPr lang="en-US" altLang="en-US" sz="2400" dirty="0"/>
              <a:t> of home</a:t>
            </a:r>
            <a:endParaRPr lang="en-US" altLang="en-US" sz="24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HIBI mortgage </a:t>
            </a:r>
            <a:r>
              <a:rPr lang="en-US" altLang="en-US" sz="2400" b="1" dirty="0">
                <a:solidFill>
                  <a:srgbClr val="00B050"/>
                </a:solidFill>
              </a:rPr>
              <a:t>subordinate</a:t>
            </a:r>
            <a:r>
              <a:rPr lang="en-US" altLang="en-US" sz="2400" dirty="0"/>
              <a:t> to all larger loans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NEW Round 5: Property Identification Number (PIN) field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b="1" dirty="0">
                <a:solidFill>
                  <a:srgbClr val="00B050"/>
                </a:solidFill>
              </a:rPr>
              <a:t>Affiliate must sign form </a:t>
            </a:r>
            <a:r>
              <a:rPr lang="en-US" altLang="en-US" sz="2400" dirty="0"/>
              <a:t>indicating you provided Privacy Statement to buyer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1FE3F913-FA0D-844B-18AC-3326A4A43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extLst>
              <a:ext uri="{FF2B5EF4-FFF2-40B4-BE49-F238E27FC236}">
                <a16:creationId xmlns:a16="http://schemas.microsoft.com/office/drawing/2014/main" id="{CFAF1B2D-CC6F-477A-978A-5B8C0D51A3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E3F8E6F-15E7-7D96-3FC0-5A962B35D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8101012" cy="39528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Part A – Applicant Information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Complete </a:t>
            </a:r>
            <a:r>
              <a:rPr lang="en-US" altLang="en-US" b="1" dirty="0">
                <a:solidFill>
                  <a:srgbClr val="00B050"/>
                </a:solidFill>
              </a:rPr>
              <a:t>all </a:t>
            </a:r>
            <a:r>
              <a:rPr lang="en-US" altLang="en-US" dirty="0"/>
              <a:t>fields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Name on application </a:t>
            </a:r>
            <a:r>
              <a:rPr lang="en-US" altLang="en-US" b="1" dirty="0">
                <a:solidFill>
                  <a:srgbClr val="00B050"/>
                </a:solidFill>
              </a:rPr>
              <a:t>must match </a:t>
            </a:r>
            <a:r>
              <a:rPr lang="en-US" altLang="en-US" dirty="0"/>
              <a:t>name on ID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Marital status &amp; family composition </a:t>
            </a:r>
            <a:r>
              <a:rPr lang="en-US" altLang="en-US" b="1" dirty="0">
                <a:solidFill>
                  <a:srgbClr val="00B050"/>
                </a:solidFill>
              </a:rPr>
              <a:t>must match </a:t>
            </a:r>
            <a:r>
              <a:rPr lang="en-US" altLang="en-US" dirty="0"/>
              <a:t>on all forms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Verify dependents </a:t>
            </a:r>
            <a:r>
              <a:rPr lang="en-US" altLang="en-US" dirty="0"/>
              <a:t>against tax transcripts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dirty="0"/>
              <a:t> </a:t>
            </a:r>
          </a:p>
          <a:p>
            <a:pPr eaLnBrk="1" hangingPunct="1"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29700" name="Picture 4">
            <a:extLst>
              <a:ext uri="{FF2B5EF4-FFF2-40B4-BE49-F238E27FC236}">
                <a16:creationId xmlns:a16="http://schemas.microsoft.com/office/drawing/2014/main" id="{D5B1FFC4-5EBA-FB71-89F1-83C28FEDA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>
            <a:extLst>
              <a:ext uri="{FF2B5EF4-FFF2-40B4-BE49-F238E27FC236}">
                <a16:creationId xmlns:a16="http://schemas.microsoft.com/office/drawing/2014/main" id="{B12D9841-710D-7B42-8337-0484E62A5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1FEA835-7134-E10B-CF0B-6B9A36559B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41148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Part B – Gross Monthly Income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</a:t>
            </a:r>
            <a:r>
              <a:rPr lang="en-US" altLang="en-US" b="1" dirty="0">
                <a:solidFill>
                  <a:srgbClr val="00B050"/>
                </a:solidFill>
              </a:rPr>
              <a:t>exactly match </a:t>
            </a:r>
            <a:r>
              <a:rPr lang="en-US" altLang="en-US" dirty="0"/>
              <a:t>Income Calculator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Part C – Employment Status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Fill out completely for all employed household members </a:t>
            </a:r>
            <a:r>
              <a:rPr lang="en-US" altLang="en-US" b="1" dirty="0">
                <a:solidFill>
                  <a:srgbClr val="00B050"/>
                </a:solidFill>
              </a:rPr>
              <a:t>ages 18 and over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Day Care section applies ONLY if buyer plans to run </a:t>
            </a:r>
            <a:r>
              <a:rPr lang="en-US" altLang="en-US" b="1" dirty="0">
                <a:solidFill>
                  <a:srgbClr val="00B050"/>
                </a:solidFill>
              </a:rPr>
              <a:t>in-home day care </a:t>
            </a:r>
            <a:r>
              <a:rPr lang="en-US" altLang="en-US" dirty="0"/>
              <a:t>business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30724" name="Picture 4">
            <a:extLst>
              <a:ext uri="{FF2B5EF4-FFF2-40B4-BE49-F238E27FC236}">
                <a16:creationId xmlns:a16="http://schemas.microsoft.com/office/drawing/2014/main" id="{C2366D9C-B103-48AD-5E52-0EA3CE6A1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024CEDCB-CAD4-EFEF-F7ED-87D7E0FBA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Welcome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70A9976-505B-2BD0-4658-3D0B0990F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Please type </a:t>
            </a:r>
            <a:r>
              <a:rPr lang="en-US" altLang="en-US" sz="3200" b="1" dirty="0">
                <a:solidFill>
                  <a:srgbClr val="00B050"/>
                </a:solidFill>
              </a:rPr>
              <a:t>your name and your affiliate name </a:t>
            </a:r>
            <a:r>
              <a:rPr lang="en-US" altLang="en-US" sz="3200" dirty="0"/>
              <a:t>in the Chat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Please engage </a:t>
            </a:r>
            <a:r>
              <a:rPr lang="en-US" altLang="en-US" sz="3200" b="1" dirty="0">
                <a:solidFill>
                  <a:srgbClr val="00B050"/>
                </a:solidFill>
              </a:rPr>
              <a:t>Mute</a:t>
            </a:r>
            <a:r>
              <a:rPr lang="en-US" altLang="en-US" sz="3200" dirty="0"/>
              <a:t> button when not speaking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Please </a:t>
            </a:r>
            <a:r>
              <a:rPr lang="en-US" altLang="en-US" sz="3200" b="1" dirty="0">
                <a:solidFill>
                  <a:srgbClr val="00B050"/>
                </a:solidFill>
              </a:rPr>
              <a:t>raise your hand or come off mute and jump in </a:t>
            </a:r>
            <a:r>
              <a:rPr lang="en-US" altLang="en-US" sz="3200" dirty="0"/>
              <a:t>if you have a question – do not put it in the Chat 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BF215CF6-E56C-5122-DA92-F133DBCD5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>
            <a:extLst>
              <a:ext uri="{FF2B5EF4-FFF2-40B4-BE49-F238E27FC236}">
                <a16:creationId xmlns:a16="http://schemas.microsoft.com/office/drawing/2014/main" id="{0841C056-64E1-0C4C-1B2D-D13E7FFBD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3DF8B15-D5A0-A733-E693-726479C1F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Part D – No Income Certification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8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All household members ages 18 and over, including full-time students, must complete and sign if they do not have income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dirty="0"/>
              <a:t> </a:t>
            </a:r>
          </a:p>
          <a:p>
            <a:pPr eaLnBrk="1" hangingPunct="1"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31748" name="Picture 4">
            <a:extLst>
              <a:ext uri="{FF2B5EF4-FFF2-40B4-BE49-F238E27FC236}">
                <a16:creationId xmlns:a16="http://schemas.microsoft.com/office/drawing/2014/main" id="{91C2E348-D490-2A3E-DE20-431AE3747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extLst>
              <a:ext uri="{FF2B5EF4-FFF2-40B4-BE49-F238E27FC236}">
                <a16:creationId xmlns:a16="http://schemas.microsoft.com/office/drawing/2014/main" id="{DDC099E8-D04F-6158-FFDE-B0CCD84DE1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F36325D-C424-0235-8788-215D3DAB1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Part E – Monthly Housing Expenses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Figures must match across all forms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Monthly Mortgage Payment is </a:t>
            </a:r>
            <a:r>
              <a:rPr lang="en-US" altLang="en-US" b="1" dirty="0">
                <a:solidFill>
                  <a:srgbClr val="00B050"/>
                </a:solidFill>
              </a:rPr>
              <a:t>principal and interest </a:t>
            </a:r>
            <a:r>
              <a:rPr lang="en-US" altLang="en-US" dirty="0"/>
              <a:t>only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Current balance is </a:t>
            </a:r>
            <a:r>
              <a:rPr lang="en-US" altLang="en-US" b="1" dirty="0">
                <a:solidFill>
                  <a:srgbClr val="00B050"/>
                </a:solidFill>
              </a:rPr>
              <a:t>total mortgage amount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Property taxes – use </a:t>
            </a:r>
            <a:r>
              <a:rPr lang="en-US" altLang="en-US" b="1" dirty="0">
                <a:solidFill>
                  <a:srgbClr val="00B050"/>
                </a:solidFill>
              </a:rPr>
              <a:t>tax bill for completed home</a:t>
            </a:r>
            <a:r>
              <a:rPr lang="en-US" altLang="en-US" dirty="0"/>
              <a:t>; if not available, use </a:t>
            </a:r>
            <a:r>
              <a:rPr lang="en-US" altLang="en-US" b="1" dirty="0">
                <a:solidFill>
                  <a:srgbClr val="00B050"/>
                </a:solidFill>
              </a:rPr>
              <a:t>comparable</a:t>
            </a:r>
            <a:endParaRPr lang="en-US" altLang="en-US" dirty="0"/>
          </a:p>
          <a:p>
            <a:pPr eaLnBrk="1" hangingPunct="1"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6CAF112B-1BE3-D283-F3A1-CE3D63C07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>
            <a:extLst>
              <a:ext uri="{FF2B5EF4-FFF2-40B4-BE49-F238E27FC236}">
                <a16:creationId xmlns:a16="http://schemas.microsoft.com/office/drawing/2014/main" id="{14C26F5E-1A37-E110-D752-D2718C6FF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42A1321-B78E-92CC-E0A4-D1390FC04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Part F – Other Expenses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Debts must match what appears on </a:t>
            </a:r>
            <a:r>
              <a:rPr lang="en-US" altLang="en-US" b="1" dirty="0">
                <a:solidFill>
                  <a:srgbClr val="00B050"/>
                </a:solidFill>
              </a:rPr>
              <a:t>credit report, </a:t>
            </a:r>
            <a:r>
              <a:rPr lang="en-US" altLang="en-US" dirty="0"/>
              <a:t>unless borrower provides additional documentation confirming payoff/forgiveness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See HIBI Affiliate Workbook R5, </a:t>
            </a:r>
            <a:r>
              <a:rPr lang="en-US" altLang="en-US" b="1" dirty="0">
                <a:solidFill>
                  <a:srgbClr val="00B050"/>
                </a:solidFill>
              </a:rPr>
              <a:t>Program Reference Info tab</a:t>
            </a:r>
            <a:r>
              <a:rPr lang="en-US" altLang="en-US" dirty="0"/>
              <a:t>, for detailed guidance on monthly debts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9B77E71E-102C-9D5A-7BE6-BA1A25479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>
            <a:extLst>
              <a:ext uri="{FF2B5EF4-FFF2-40B4-BE49-F238E27FC236}">
                <a16:creationId xmlns:a16="http://schemas.microsoft.com/office/drawing/2014/main" id="{CD89A458-DDC9-E4AC-12A3-1133352155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App for DP Assistance</a:t>
            </a:r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91DF85B-A078-89D2-C351-C1A8FA7A4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286000"/>
            <a:ext cx="7924800" cy="43434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Part G – Assets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fill out all fields in section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Demographic Information</a:t>
            </a:r>
            <a:endParaRPr lang="en-US" altLang="en-US" sz="8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Not required, but extremely helpful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Part H – Certification</a:t>
            </a:r>
            <a:endParaRPr lang="en-US" altLang="en-US" sz="8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filled out completely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Privacy Statement signature line moving here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Dates on first &amp; last page must match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34820" name="Picture 4">
            <a:extLst>
              <a:ext uri="{FF2B5EF4-FFF2-40B4-BE49-F238E27FC236}">
                <a16:creationId xmlns:a16="http://schemas.microsoft.com/office/drawing/2014/main" id="{7F5A39D9-B19E-0BFC-E50B-17B3FBA32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A4014B67-5298-B875-E9A4-AF11F059A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 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Income Calculator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6DBB4C91-1FFF-BEC9-A55B-FA6F280B89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dirty="0"/>
              <a:t>Document &amp; calculate </a:t>
            </a:r>
            <a:r>
              <a:rPr lang="en-US" altLang="en-US" b="1" dirty="0">
                <a:solidFill>
                  <a:srgbClr val="00B050"/>
                </a:solidFill>
              </a:rPr>
              <a:t>household income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altLang="en-US" dirty="0"/>
              <a:t>Determines eligibility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altLang="en-US" dirty="0"/>
              <a:t>Determines grant amount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altLang="en-US" dirty="0"/>
              <a:t>Affects so many other parts of package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dirty="0"/>
              <a:t>Make sure you have the </a:t>
            </a:r>
            <a:r>
              <a:rPr lang="en-US" altLang="en-US" b="1" dirty="0">
                <a:solidFill>
                  <a:srgbClr val="00B050"/>
                </a:solidFill>
              </a:rPr>
              <a:t>current version </a:t>
            </a:r>
            <a:r>
              <a:rPr lang="en-US" altLang="en-US" dirty="0"/>
              <a:t>(2025 will </a:t>
            </a:r>
            <a:r>
              <a:rPr lang="en-US" altLang="en-US"/>
              <a:t>be available with Round 5 forms)</a:t>
            </a:r>
            <a:endParaRPr lang="en-US" altLang="en-US" dirty="0"/>
          </a:p>
        </p:txBody>
      </p:sp>
      <p:pic>
        <p:nvPicPr>
          <p:cNvPr id="35844" name="Picture 4">
            <a:extLst>
              <a:ext uri="{FF2B5EF4-FFF2-40B4-BE49-F238E27FC236}">
                <a16:creationId xmlns:a16="http://schemas.microsoft.com/office/drawing/2014/main" id="{F2EC731B-1AD3-20E5-4A9F-B1CDFF407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31EE309-1675-973B-38D1-36CF66C61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r>
              <a:rPr lang="en-US" altLang="en-US" sz="3200"/>
              <a:t>What to Submit</a:t>
            </a:r>
            <a:br>
              <a:rPr lang="en-US" altLang="en-US" sz="3200"/>
            </a:br>
            <a:r>
              <a:rPr lang="en-US" altLang="en-US">
                <a:solidFill>
                  <a:srgbClr val="00B050"/>
                </a:solidFill>
              </a:rPr>
              <a:t>IHDA Income Calculator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772B78D0-4C23-5115-2F37-51F837D9D2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24800" cy="4419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Must also submit documentation to support income calculation: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Pay stubs (two most current, consecutive months)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Third-party Verification of Employment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IRS Tax Return Transcripts for past two years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Profit &amp; loss statement for self-employed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Award letters for non-taxable income (dated within past 12 months)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Court orders and documentation of receipt for child support, alimony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800"/>
          </a:p>
          <a:p>
            <a:pPr eaLnBrk="1" hangingPunct="1"/>
            <a:endParaRPr lang="en-US" altLang="en-US" sz="2400"/>
          </a:p>
        </p:txBody>
      </p:sp>
      <p:pic>
        <p:nvPicPr>
          <p:cNvPr id="37892" name="Picture 4">
            <a:extLst>
              <a:ext uri="{FF2B5EF4-FFF2-40B4-BE49-F238E27FC236}">
                <a16:creationId xmlns:a16="http://schemas.microsoft.com/office/drawing/2014/main" id="{A6E98636-D49E-03AB-AB3F-4411A3078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>
            <a:extLst>
              <a:ext uri="{FF2B5EF4-FFF2-40B4-BE49-F238E27FC236}">
                <a16:creationId xmlns:a16="http://schemas.microsoft.com/office/drawing/2014/main" id="{05150F13-92E1-F648-C658-693E02FB8B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Calculating Income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06F1B6F-5FCD-5787-CE05-174F6E36AE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Eligibility based on annual gross income –current snapshot &amp; </a:t>
            </a:r>
            <a:r>
              <a:rPr lang="en-US" altLang="en-US" b="1">
                <a:solidFill>
                  <a:srgbClr val="00B050"/>
                </a:solidFill>
              </a:rPr>
              <a:t>projecting 12 months forward </a:t>
            </a:r>
            <a:r>
              <a:rPr lang="en-US" altLang="en-US"/>
              <a:t>(unless documented otherwise)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 b="1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Use guidance found in </a:t>
            </a:r>
            <a:r>
              <a:rPr lang="en-US" altLang="en-US" b="1">
                <a:solidFill>
                  <a:srgbClr val="00B050"/>
                </a:solidFill>
              </a:rPr>
              <a:t>HUD’s Part 5 Income Definition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 b="1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Count income of </a:t>
            </a:r>
            <a:r>
              <a:rPr lang="en-US" altLang="en-US" b="1">
                <a:solidFill>
                  <a:srgbClr val="00B050"/>
                </a:solidFill>
              </a:rPr>
              <a:t>all</a:t>
            </a:r>
            <a:r>
              <a:rPr lang="en-US" altLang="en-US"/>
              <a:t> household members ages 18 &amp; older</a:t>
            </a:r>
          </a:p>
        </p:txBody>
      </p:sp>
      <p:pic>
        <p:nvPicPr>
          <p:cNvPr id="39940" name="Picture 4">
            <a:extLst>
              <a:ext uri="{FF2B5EF4-FFF2-40B4-BE49-F238E27FC236}">
                <a16:creationId xmlns:a16="http://schemas.microsoft.com/office/drawing/2014/main" id="{20F52203-3233-EC0F-A214-13EF8A42B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>
            <a:extLst>
              <a:ext uri="{FF2B5EF4-FFF2-40B4-BE49-F238E27FC236}">
                <a16:creationId xmlns:a16="http://schemas.microsoft.com/office/drawing/2014/main" id="{7FF74243-4907-28F7-68E8-8D54BA3A7E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to Include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B233459-F5AE-D055-3DB3-A6BE4FAC4C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Wages, salaries, overtime, commission, tips, and bonuses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Net income from a business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Periodic payments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Payments in lieu of earnings, including those for benefit of minor children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i="1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i="1" dirty="0"/>
          </a:p>
        </p:txBody>
      </p:sp>
      <p:pic>
        <p:nvPicPr>
          <p:cNvPr id="41988" name="Picture 4">
            <a:extLst>
              <a:ext uri="{FF2B5EF4-FFF2-40B4-BE49-F238E27FC236}">
                <a16:creationId xmlns:a16="http://schemas.microsoft.com/office/drawing/2014/main" id="{6AC83F23-7E52-FE60-2470-B3ED8DDCC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extLst>
              <a:ext uri="{FF2B5EF4-FFF2-40B4-BE49-F238E27FC236}">
                <a16:creationId xmlns:a16="http://schemas.microsoft.com/office/drawing/2014/main" id="{50CD2128-82F3-61FC-B925-509C2EF50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to Exclude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759160C-CDEC-5477-7A5C-29DFAE400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marL="514350" indent="-457200" eaLnBrk="1" hangingPunct="1">
              <a:spcBef>
                <a:spcPts val="0"/>
              </a:spcBef>
              <a:defRPr/>
            </a:pPr>
            <a:r>
              <a:rPr lang="en-US" altLang="en-US" dirty="0"/>
              <a:t>Earned income of minors</a:t>
            </a:r>
          </a:p>
          <a:p>
            <a:pPr marL="514350" indent="-457200"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514350" indent="-457200" eaLnBrk="1" hangingPunct="1">
              <a:spcBef>
                <a:spcPts val="0"/>
              </a:spcBef>
              <a:defRPr/>
            </a:pPr>
            <a:r>
              <a:rPr lang="en-US" altLang="en-US" dirty="0"/>
              <a:t>Earned income of full-time students after the first $480 (except head of household or spouse)</a:t>
            </a:r>
          </a:p>
          <a:p>
            <a:pPr marL="514350" indent="-457200"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514350" indent="-457200" eaLnBrk="1" hangingPunct="1">
              <a:spcBef>
                <a:spcPts val="0"/>
              </a:spcBef>
              <a:defRPr/>
            </a:pPr>
            <a:r>
              <a:rPr lang="en-US" altLang="en-US" dirty="0"/>
              <a:t>Income of live-in aides</a:t>
            </a:r>
          </a:p>
          <a:p>
            <a:pPr marL="514350" indent="-457200" eaLnBrk="1" hangingPunct="1">
              <a:spcBef>
                <a:spcPts val="0"/>
              </a:spcBef>
              <a:defRPr/>
            </a:pPr>
            <a:endParaRPr lang="en-US" altLang="en-US" sz="1200" dirty="0"/>
          </a:p>
        </p:txBody>
      </p:sp>
      <p:pic>
        <p:nvPicPr>
          <p:cNvPr id="43012" name="Picture 4">
            <a:extLst>
              <a:ext uri="{FF2B5EF4-FFF2-40B4-BE49-F238E27FC236}">
                <a16:creationId xmlns:a16="http://schemas.microsoft.com/office/drawing/2014/main" id="{BE778E40-255C-3CF7-EF0F-977A9E63F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>
            <a:extLst>
              <a:ext uri="{FF2B5EF4-FFF2-40B4-BE49-F238E27FC236}">
                <a16:creationId xmlns:a16="http://schemas.microsoft.com/office/drawing/2014/main" id="{56C814F3-9920-FEE3-E770-9745A5DC8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Income Calculation Tips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7E17358-A767-7335-8326-50BA672CD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Documentation (VOEs, pay stubs, award letters) </a:t>
            </a:r>
            <a:r>
              <a:rPr lang="en-US" altLang="en-US" b="1">
                <a:solidFill>
                  <a:srgbClr val="00B050"/>
                </a:solidFill>
              </a:rPr>
              <a:t>must support &amp; match </a:t>
            </a:r>
            <a:r>
              <a:rPr lang="en-US" altLang="en-US"/>
              <a:t>calculations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Look at </a:t>
            </a:r>
            <a:r>
              <a:rPr lang="en-US" altLang="en-US" b="1">
                <a:solidFill>
                  <a:srgbClr val="00B050"/>
                </a:solidFill>
              </a:rPr>
              <a:t>pay period &amp; type of employment</a:t>
            </a:r>
            <a:r>
              <a:rPr lang="en-US" altLang="en-US"/>
              <a:t>: hourly, salaried, full- or part-time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Look for </a:t>
            </a:r>
            <a:r>
              <a:rPr lang="en-US" altLang="en-US" b="1">
                <a:solidFill>
                  <a:srgbClr val="00B050"/>
                </a:solidFill>
              </a:rPr>
              <a:t>variations/seasonal fluctuations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Look for bonuses, tips, commission, overtime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Look at gross income </a:t>
            </a:r>
            <a:r>
              <a:rPr lang="en-US" altLang="en-US" b="1">
                <a:solidFill>
                  <a:srgbClr val="00B050"/>
                </a:solidFill>
              </a:rPr>
              <a:t>before</a:t>
            </a:r>
            <a:r>
              <a:rPr lang="en-US" altLang="en-US"/>
              <a:t> deductions</a:t>
            </a:r>
          </a:p>
          <a:p>
            <a:pPr eaLnBrk="1" hangingPunct="1"/>
            <a:endParaRPr lang="en-US" altLang="en-US" sz="12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</p:txBody>
      </p:sp>
      <p:pic>
        <p:nvPicPr>
          <p:cNvPr id="44036" name="Picture 4">
            <a:extLst>
              <a:ext uri="{FF2B5EF4-FFF2-40B4-BE49-F238E27FC236}">
                <a16:creationId xmlns:a16="http://schemas.microsoft.com/office/drawing/2014/main" id="{F400AE95-6607-059A-71DD-88B9F171C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1FBAF-AD96-6A03-9556-86427D164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506D6A69-AD11-8030-36E0-82DA40783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Today’s Training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5E179DE-318F-571A-5642-ECD88EDE21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Overview/update on </a:t>
            </a:r>
            <a:r>
              <a:rPr lang="en-US" altLang="en-US" sz="3200" b="1" dirty="0">
                <a:solidFill>
                  <a:srgbClr val="00B050"/>
                </a:solidFill>
              </a:rPr>
              <a:t>HIBI Round 5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Detailed review of </a:t>
            </a:r>
            <a:r>
              <a:rPr lang="en-US" altLang="en-US" sz="3200" b="1" dirty="0">
                <a:solidFill>
                  <a:srgbClr val="00B050"/>
                </a:solidFill>
              </a:rPr>
              <a:t>required forms and supporting documentation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Info on </a:t>
            </a:r>
            <a:r>
              <a:rPr lang="en-US" altLang="en-US" sz="3200" b="1" dirty="0">
                <a:solidFill>
                  <a:srgbClr val="00B050"/>
                </a:solidFill>
              </a:rPr>
              <a:t>Administrator review</a:t>
            </a:r>
            <a:r>
              <a:rPr lang="en-US" altLang="en-US" sz="3200" dirty="0"/>
              <a:t> process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3200" dirty="0"/>
              <a:t>Questions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52F62614-12E0-5366-9547-EA7D9293A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452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>
            <a:extLst>
              <a:ext uri="{FF2B5EF4-FFF2-40B4-BE49-F238E27FC236}">
                <a16:creationId xmlns:a16="http://schemas.microsoft.com/office/drawing/2014/main" id="{14310C30-F0AC-78ED-AE23-875A81308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Income Calculation Help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3C0AC57-332D-E87B-0626-77E692848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IHDA Community Affairs Income Calculator </a:t>
            </a:r>
            <a:r>
              <a:rPr lang="en-US" altLang="en-US" b="1">
                <a:solidFill>
                  <a:srgbClr val="00B050"/>
                </a:solidFill>
              </a:rPr>
              <a:t>User Guide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HUD Occupancy Handbook, Chapter 5: </a:t>
            </a:r>
            <a:r>
              <a:rPr lang="en-US" altLang="en-US" b="1">
                <a:solidFill>
                  <a:srgbClr val="00B050"/>
                </a:solidFill>
              </a:rPr>
              <a:t>Determining Income &amp; Calculating Rent </a:t>
            </a:r>
            <a:r>
              <a:rPr lang="en-US" altLang="en-US"/>
              <a:t>(Appendix A of User Guide)</a:t>
            </a:r>
          </a:p>
          <a:p>
            <a:pPr eaLnBrk="1" hangingPunct="1"/>
            <a:endParaRPr lang="en-US" altLang="en-US" sz="1200"/>
          </a:p>
          <a:p>
            <a:pPr eaLnBrk="1" hangingPunct="1"/>
            <a:r>
              <a:rPr lang="en-US" altLang="en-US"/>
              <a:t>Still have questions - </a:t>
            </a:r>
            <a:r>
              <a:rPr lang="en-US" altLang="en-US" b="1">
                <a:solidFill>
                  <a:srgbClr val="00B050"/>
                </a:solidFill>
              </a:rPr>
              <a:t>contact HIBI Administrator</a:t>
            </a:r>
            <a:r>
              <a:rPr lang="en-US" altLang="en-US" sz="2400"/>
              <a:t>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45060" name="Picture 4">
            <a:extLst>
              <a:ext uri="{FF2B5EF4-FFF2-40B4-BE49-F238E27FC236}">
                <a16:creationId xmlns:a16="http://schemas.microsoft.com/office/drawing/2014/main" id="{241AFB5B-C487-EB56-8989-CD192B136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>
            <a:extLst>
              <a:ext uri="{FF2B5EF4-FFF2-40B4-BE49-F238E27FC236}">
                <a16:creationId xmlns:a16="http://schemas.microsoft.com/office/drawing/2014/main" id="{2D4C0B58-B77C-118E-4E7B-F15A74CEF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Proof of Down Payment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221D773-E644-5FBE-9323-DD36E4DBE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7888" y="2362200"/>
            <a:ext cx="7693025" cy="39528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$500 </a:t>
            </a:r>
            <a:r>
              <a:rPr lang="en-US" altLang="en-US" dirty="0"/>
              <a:t>required borrower down payment – must be own funds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Cannot use </a:t>
            </a:r>
            <a:r>
              <a:rPr lang="en-US" altLang="en-US" b="1" dirty="0">
                <a:solidFill>
                  <a:srgbClr val="00B050"/>
                </a:solidFill>
              </a:rPr>
              <a:t>seller credits </a:t>
            </a:r>
            <a:r>
              <a:rPr lang="en-US" altLang="en-US" dirty="0"/>
              <a:t>for down payment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Document with </a:t>
            </a:r>
            <a:r>
              <a:rPr lang="en-US" altLang="en-US" b="1" dirty="0">
                <a:solidFill>
                  <a:srgbClr val="00B050"/>
                </a:solidFill>
              </a:rPr>
              <a:t>bank statements or copy of earnest money check </a:t>
            </a:r>
            <a:r>
              <a:rPr lang="en-US" altLang="en-US" dirty="0"/>
              <a:t>with Affiliate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Pre-purchase occupancy rent credits </a:t>
            </a:r>
            <a:r>
              <a:rPr lang="en-US" altLang="en-US" dirty="0"/>
              <a:t>must be documented with copy of agreement and record of payments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46084" name="Picture 4">
            <a:extLst>
              <a:ext uri="{FF2B5EF4-FFF2-40B4-BE49-F238E27FC236}">
                <a16:creationId xmlns:a16="http://schemas.microsoft.com/office/drawing/2014/main" id="{D11BE0BD-13D9-B4BA-6AD9-7F4C7E241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>
            <a:extLst>
              <a:ext uri="{FF2B5EF4-FFF2-40B4-BE49-F238E27FC236}">
                <a16:creationId xmlns:a16="http://schemas.microsoft.com/office/drawing/2014/main" id="{C3740FB1-C9C4-F52F-8145-7AA91345C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Debt Worksheet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DEE83CD6-4B1F-19AA-5FC1-CA0F0FF87E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8850" y="2362200"/>
            <a:ext cx="7693025" cy="4114800"/>
          </a:xfrm>
        </p:spPr>
        <p:txBody>
          <a:bodyPr/>
          <a:lstStyle/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r>
              <a:rPr lang="en-US" altLang="en-US" sz="2600" dirty="0"/>
              <a:t>First Mortgage Payment - must be same on all docs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r>
              <a:rPr lang="en-US" altLang="en-US" sz="2600" dirty="0"/>
              <a:t>Other Monthly Housing Debt – usually HOA fee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r>
              <a:rPr lang="en-US" altLang="en-US" sz="2600" dirty="0"/>
              <a:t>Property Taxes – must be same on all docs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r>
              <a:rPr lang="en-US" altLang="en-US" sz="2600" dirty="0"/>
              <a:t>Property Insurance – must be same on all docs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r>
              <a:rPr lang="en-US" altLang="en-US" sz="2600" dirty="0"/>
              <a:t>Other – generally blank; don’t add things that aren’t part of housing debt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2400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/>
              <a:defRPr/>
            </a:pPr>
            <a:endParaRPr lang="en-US" altLang="en-US" sz="1200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47108" name="Picture 4">
            <a:extLst>
              <a:ext uri="{FF2B5EF4-FFF2-40B4-BE49-F238E27FC236}">
                <a16:creationId xmlns:a16="http://schemas.microsoft.com/office/drawing/2014/main" id="{E6C5F795-F507-CEC8-4822-24213492B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>
            <a:extLst>
              <a:ext uri="{FF2B5EF4-FFF2-40B4-BE49-F238E27FC236}">
                <a16:creationId xmlns:a16="http://schemas.microsoft.com/office/drawing/2014/main" id="{1BF619B3-5D28-F3EC-4C5C-7D291DDAA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Debt Worksheet</a:t>
            </a:r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23858F2-DD8F-92D7-3D94-792DFFBFC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7888" y="2362200"/>
            <a:ext cx="7693025" cy="3952875"/>
          </a:xfrm>
        </p:spPr>
        <p:txBody>
          <a:bodyPr/>
          <a:lstStyle/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Total Monthly Housing Debt – auto calculates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endParaRPr lang="en-US" altLang="en-US" sz="120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Income of Purchasing Household – use exact number, to the penny, from Income Calculator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endParaRPr lang="en-US" altLang="en-US" sz="120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Housing DTI – auto calculates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endParaRPr lang="en-US" altLang="en-US" sz="120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Total Monthly Expenses – must match Credit Report &amp; App for Down Payment Assistance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endParaRPr lang="en-US" altLang="en-US" sz="120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Total Debt – auto calculates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endParaRPr lang="en-US" altLang="en-US" sz="120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lphaUcPeriod" startAt="6"/>
            </a:pPr>
            <a:r>
              <a:rPr lang="en-US" altLang="en-US" sz="2600"/>
              <a:t>Total Debt/Income Ratio – auto calculates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48132" name="Picture 4">
            <a:extLst>
              <a:ext uri="{FF2B5EF4-FFF2-40B4-BE49-F238E27FC236}">
                <a16:creationId xmlns:a16="http://schemas.microsoft.com/office/drawing/2014/main" id="{E88F5472-35CD-AC53-9AAB-AC865221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>
            <a:extLst>
              <a:ext uri="{FF2B5EF4-FFF2-40B4-BE49-F238E27FC236}">
                <a16:creationId xmlns:a16="http://schemas.microsoft.com/office/drawing/2014/main" id="{33A369A3-1141-8DC4-0963-DB03FCCD8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IHDA Debt Worksheet</a:t>
            </a:r>
            <a:endParaRPr lang="en-US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CEED097-E79B-8305-DC8A-73B9DBC83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SzPct val="100000"/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Housing Debt Ratio must be </a:t>
            </a:r>
            <a:r>
              <a:rPr lang="en-US" altLang="en-US" b="1">
                <a:solidFill>
                  <a:srgbClr val="00B050"/>
                </a:solidFill>
              </a:rPr>
              <a:t>between 20% and 30% </a:t>
            </a:r>
            <a:r>
              <a:rPr lang="en-US" altLang="en-US"/>
              <a:t>of gross monthly income as determined using IHDA’s Income Calculator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Total Debt Ratio cannot exceed </a:t>
            </a:r>
            <a:r>
              <a:rPr lang="en-US" altLang="en-US" b="1">
                <a:solidFill>
                  <a:srgbClr val="00B050"/>
                </a:solidFill>
              </a:rPr>
              <a:t>41% </a:t>
            </a:r>
            <a:r>
              <a:rPr lang="en-US" altLang="en-US"/>
              <a:t>of gross monthly income (discussing increase to 43%)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49156" name="Picture 4">
            <a:extLst>
              <a:ext uri="{FF2B5EF4-FFF2-40B4-BE49-F238E27FC236}">
                <a16:creationId xmlns:a16="http://schemas.microsoft.com/office/drawing/2014/main" id="{4D5D8C70-A06A-919A-2854-A02FD08ED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>
            <a:extLst>
              <a:ext uri="{FF2B5EF4-FFF2-40B4-BE49-F238E27FC236}">
                <a16:creationId xmlns:a16="http://schemas.microsoft.com/office/drawing/2014/main" id="{4A8135AA-BE96-D6ED-5A21-926044E56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Credit Report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38776E8-60C8-5363-8F78-2B6D696477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3775" y="2362200"/>
            <a:ext cx="7693025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Must be </a:t>
            </a:r>
            <a:r>
              <a:rPr lang="en-US" altLang="en-US" b="1">
                <a:solidFill>
                  <a:srgbClr val="00B050"/>
                </a:solidFill>
              </a:rPr>
              <a:t>tri-merge</a:t>
            </a:r>
            <a:r>
              <a:rPr lang="en-US" altLang="en-US"/>
              <a:t> report (Experian, Equifax and TransUnion)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Info on App for DP Asst &amp; Debt Worksheet </a:t>
            </a:r>
            <a:r>
              <a:rPr lang="en-US" altLang="en-US" b="1">
                <a:solidFill>
                  <a:srgbClr val="00B050"/>
                </a:solidFill>
              </a:rPr>
              <a:t>must match info on Credit Report</a:t>
            </a:r>
            <a:r>
              <a:rPr lang="en-US" altLang="en-US"/>
              <a:t>, unless borrower provides documentation otherwise  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For </a:t>
            </a:r>
            <a:r>
              <a:rPr lang="en-US" altLang="en-US" b="1">
                <a:solidFill>
                  <a:srgbClr val="00B050"/>
                </a:solidFill>
              </a:rPr>
              <a:t>third-party lender</a:t>
            </a:r>
            <a:r>
              <a:rPr lang="en-US" altLang="en-US"/>
              <a:t>, we use debts they use.</a:t>
            </a:r>
            <a:r>
              <a:rPr lang="en-US" altLang="en-US" sz="2400"/>
              <a:t>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50180" name="Picture 4">
            <a:extLst>
              <a:ext uri="{FF2B5EF4-FFF2-40B4-BE49-F238E27FC236}">
                <a16:creationId xmlns:a16="http://schemas.microsoft.com/office/drawing/2014/main" id="{51B0CA58-DBF7-2FD9-BF28-8E28122C3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>
            <a:extLst>
              <a:ext uri="{FF2B5EF4-FFF2-40B4-BE49-F238E27FC236}">
                <a16:creationId xmlns:a16="http://schemas.microsoft.com/office/drawing/2014/main" id="{865E6CF0-E71E-86F4-B113-DFDF457DD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Real Estate Tax Estimate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AA88BFE-30E9-9EBA-0157-325031B6F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0" y="2438400"/>
            <a:ext cx="7693025" cy="395287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Actual tax bill</a:t>
            </a:r>
            <a:r>
              <a:rPr lang="en-US" altLang="en-US" dirty="0"/>
              <a:t> for current year for completed property, if available, OR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Current tax bill for </a:t>
            </a:r>
            <a:r>
              <a:rPr lang="en-US" altLang="en-US" b="1" dirty="0">
                <a:solidFill>
                  <a:srgbClr val="00B050"/>
                </a:solidFill>
              </a:rPr>
              <a:t>comparable property</a:t>
            </a:r>
            <a:r>
              <a:rPr lang="en-US" altLang="en-US" dirty="0"/>
              <a:t>; provide calculations for any adjustments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Monthly tax payment </a:t>
            </a:r>
            <a:r>
              <a:rPr lang="en-US" altLang="en-US" b="1" dirty="0">
                <a:solidFill>
                  <a:srgbClr val="00B050"/>
                </a:solidFill>
              </a:rPr>
              <a:t>must match </a:t>
            </a:r>
            <a:r>
              <a:rPr lang="en-US" altLang="en-US" dirty="0"/>
              <a:t>on all application documents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</a:t>
            </a:r>
          </a:p>
        </p:txBody>
      </p:sp>
      <p:pic>
        <p:nvPicPr>
          <p:cNvPr id="51204" name="Picture 4">
            <a:extLst>
              <a:ext uri="{FF2B5EF4-FFF2-40B4-BE49-F238E27FC236}">
                <a16:creationId xmlns:a16="http://schemas.microsoft.com/office/drawing/2014/main" id="{82F3B218-DAC6-D26C-4BA5-E4041442E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>
            <a:extLst>
              <a:ext uri="{FF2B5EF4-FFF2-40B4-BE49-F238E27FC236}">
                <a16:creationId xmlns:a16="http://schemas.microsoft.com/office/drawing/2014/main" id="{133B3A32-3390-2468-6DD4-1DA904086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Real Estate Sale Contract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97AA390-B3AD-B267-0BE5-85E0ECAB7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Sales price </a:t>
            </a:r>
            <a:r>
              <a:rPr lang="en-US" altLang="en-US" b="1" dirty="0">
                <a:solidFill>
                  <a:srgbClr val="00B050"/>
                </a:solidFill>
              </a:rPr>
              <a:t>cannot exceed</a:t>
            </a:r>
            <a:r>
              <a:rPr lang="en-US" altLang="en-US" dirty="0"/>
              <a:t> appraised value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No blanks </a:t>
            </a:r>
            <a:r>
              <a:rPr lang="en-US" altLang="en-US" dirty="0"/>
              <a:t>in contract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Contract signed &amp; any changes initialed by </a:t>
            </a:r>
            <a:r>
              <a:rPr lang="en-US" altLang="en-US" b="1" dirty="0">
                <a:solidFill>
                  <a:srgbClr val="00B050"/>
                </a:solidFill>
              </a:rPr>
              <a:t>both parties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52228" name="Picture 4">
            <a:extLst>
              <a:ext uri="{FF2B5EF4-FFF2-40B4-BE49-F238E27FC236}">
                <a16:creationId xmlns:a16="http://schemas.microsoft.com/office/drawing/2014/main" id="{DD054CDB-D8A3-704A-49FA-002497D35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>
            <a:extLst>
              <a:ext uri="{FF2B5EF4-FFF2-40B4-BE49-F238E27FC236}">
                <a16:creationId xmlns:a16="http://schemas.microsoft.com/office/drawing/2014/main" id="{DE792AF2-84CE-6A06-28CA-31DBA571E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Appraisal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53A40A0-D531-CA65-822F-D02AA7DB8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0" y="2438400"/>
            <a:ext cx="7693025" cy="395287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Independent </a:t>
            </a:r>
            <a:r>
              <a:rPr lang="en-US" altLang="en-US" dirty="0"/>
              <a:t>appraisal of completed property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less than </a:t>
            </a:r>
            <a:r>
              <a:rPr lang="en-US" altLang="en-US" b="1" dirty="0">
                <a:solidFill>
                  <a:srgbClr val="00B050"/>
                </a:solidFill>
              </a:rPr>
              <a:t>six months old </a:t>
            </a:r>
            <a:r>
              <a:rPr lang="en-US" altLang="en-US" dirty="0"/>
              <a:t>at closing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Sales price </a:t>
            </a:r>
            <a:r>
              <a:rPr lang="en-US" altLang="en-US" b="1" dirty="0">
                <a:solidFill>
                  <a:srgbClr val="00B050"/>
                </a:solidFill>
              </a:rPr>
              <a:t>cannot exceed appraised value </a:t>
            </a: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53252" name="Picture 4">
            <a:extLst>
              <a:ext uri="{FF2B5EF4-FFF2-40B4-BE49-F238E27FC236}">
                <a16:creationId xmlns:a16="http://schemas.microsoft.com/office/drawing/2014/main" id="{F8288B36-BB38-929E-912C-F56195E2C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566112FB-A183-43BD-8F62-0DFC3EC88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What to Submit</a:t>
            </a:r>
            <a:br>
              <a:rPr lang="en-US" altLang="en-US" sz="3200"/>
            </a:br>
            <a:r>
              <a:rPr lang="en-US" altLang="en-US">
                <a:solidFill>
                  <a:srgbClr val="00B050"/>
                </a:solidFill>
              </a:rPr>
              <a:t>Home Buyer Ed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05C1E-ECF8-DBED-5178-253A66398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sz="1200" b="1" dirty="0">
              <a:solidFill>
                <a:srgbClr val="00B050"/>
              </a:solidFill>
            </a:endParaRPr>
          </a:p>
          <a:p>
            <a:pPr>
              <a:defRPr/>
            </a:pPr>
            <a:r>
              <a:rPr lang="en-US" dirty="0"/>
              <a:t>Borrowers must attend </a:t>
            </a:r>
            <a:r>
              <a:rPr lang="en-US" b="1" dirty="0">
                <a:solidFill>
                  <a:srgbClr val="00B050"/>
                </a:solidFill>
              </a:rPr>
              <a:t>HUD-certified</a:t>
            </a:r>
            <a:r>
              <a:rPr lang="en-US" dirty="0"/>
              <a:t> 8-hour home buyer education class</a:t>
            </a:r>
          </a:p>
          <a:p>
            <a:pPr>
              <a:defRPr/>
            </a:pPr>
            <a:endParaRPr lang="en-US" sz="1200" dirty="0"/>
          </a:p>
          <a:p>
            <a:pPr>
              <a:defRPr/>
            </a:pPr>
            <a:r>
              <a:rPr lang="en-US" altLang="en-US" dirty="0"/>
              <a:t>Must include borrower’s </a:t>
            </a:r>
            <a:r>
              <a:rPr lang="en-US" altLang="en-US" b="1" dirty="0">
                <a:solidFill>
                  <a:srgbClr val="00B050"/>
                </a:solidFill>
              </a:rPr>
              <a:t>Certificate of Completion</a:t>
            </a:r>
            <a:r>
              <a:rPr lang="en-US" altLang="en-US" dirty="0"/>
              <a:t>, issued by the class provider, in HIBI application package</a:t>
            </a:r>
          </a:p>
          <a:p>
            <a:pPr>
              <a:defRPr/>
            </a:pPr>
            <a:endParaRPr lang="en-US" altLang="en-US" sz="1200" dirty="0"/>
          </a:p>
          <a:p>
            <a:pPr marL="5715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457200" lvl="1" indent="0">
              <a:buFontTx/>
              <a:buNone/>
              <a:defRPr/>
            </a:pPr>
            <a:endParaRPr lang="en-US" dirty="0"/>
          </a:p>
        </p:txBody>
      </p:sp>
      <p:pic>
        <p:nvPicPr>
          <p:cNvPr id="54276" name="Picture 4">
            <a:extLst>
              <a:ext uri="{FF2B5EF4-FFF2-40B4-BE49-F238E27FC236}">
                <a16:creationId xmlns:a16="http://schemas.microsoft.com/office/drawing/2014/main" id="{5B8CC825-F4A2-97B3-F246-42A9C36B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254AB42-6330-09F9-F3FE-393E7A97D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Thank You to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4365C69-0162-E1A9-EFBE-6D6C9CB578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8525" y="2482850"/>
            <a:ext cx="8016875" cy="4222750"/>
          </a:xfrm>
        </p:spPr>
        <p:txBody>
          <a:bodyPr/>
          <a:lstStyle/>
          <a:p>
            <a:pPr eaLnBrk="1" hangingPunct="1">
              <a:defRPr/>
            </a:pPr>
            <a:endParaRPr lang="en-US" altLang="en-US" sz="1200" dirty="0"/>
          </a:p>
          <a:p>
            <a:pPr eaLnBrk="1" hangingPunct="1">
              <a:defRPr/>
            </a:pPr>
            <a:endParaRPr lang="en-US" altLang="en-US" sz="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000" dirty="0"/>
          </a:p>
          <a:p>
            <a:pPr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solidFill>
                  <a:srgbClr val="00B050"/>
                </a:solidFill>
              </a:rPr>
              <a:t>For your continued partnership </a:t>
            </a:r>
          </a:p>
          <a:p>
            <a:pPr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solidFill>
                  <a:srgbClr val="00B050"/>
                </a:solidFill>
              </a:rPr>
              <a:t>and support!</a:t>
            </a:r>
            <a:r>
              <a:rPr lang="en-US" altLang="en-US" sz="3600" dirty="0"/>
              <a:t>	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84BDCB0F-39F7-73EC-08EF-F4C74FFF1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 descr="Illinois Housing Help is Here!">
            <a:extLst>
              <a:ext uri="{FF2B5EF4-FFF2-40B4-BE49-F238E27FC236}">
                <a16:creationId xmlns:a16="http://schemas.microsoft.com/office/drawing/2014/main" id="{F5312E65-81D7-420A-1136-30869B0E8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39" b="14673"/>
          <a:stretch>
            <a:fillRect/>
          </a:stretch>
        </p:blipFill>
        <p:spPr bwMode="auto">
          <a:xfrm>
            <a:off x="2667000" y="2362200"/>
            <a:ext cx="42672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1B266A42-63F8-80C6-C55D-0230F510A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What to Submit</a:t>
            </a:r>
            <a:br>
              <a:rPr lang="en-US" altLang="en-US" sz="3200"/>
            </a:br>
            <a:r>
              <a:rPr lang="en-US" altLang="en-US" sz="3400">
                <a:solidFill>
                  <a:srgbClr val="00B050"/>
                </a:solidFill>
              </a:rPr>
              <a:t>Home Buyer Counseling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E8B3E-CF83-F9AC-3C8A-0E027826C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638" y="2362200"/>
            <a:ext cx="7693025" cy="41148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sz="1200" b="1" dirty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dirty="0"/>
              <a:t>Borrowers also must attend </a:t>
            </a:r>
            <a:r>
              <a:rPr lang="en-US" b="1" dirty="0">
                <a:solidFill>
                  <a:srgbClr val="00B050"/>
                </a:solidFill>
              </a:rPr>
              <a:t>one-on-one counseling </a:t>
            </a:r>
            <a:r>
              <a:rPr lang="en-US" dirty="0"/>
              <a:t>with HUD-certified counselor</a:t>
            </a:r>
          </a:p>
          <a:p>
            <a:pPr>
              <a:spcBef>
                <a:spcPts val="0"/>
              </a:spcBef>
              <a:defRPr/>
            </a:pPr>
            <a:endParaRPr 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Counselor must cover </a:t>
            </a:r>
            <a:r>
              <a:rPr lang="en-US" altLang="en-US" b="1" dirty="0">
                <a:solidFill>
                  <a:srgbClr val="00B050"/>
                </a:solidFill>
              </a:rPr>
              <a:t>all </a:t>
            </a:r>
            <a:r>
              <a:rPr lang="en-US" altLang="en-US" dirty="0"/>
              <a:t>topics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&amp; check </a:t>
            </a:r>
            <a:r>
              <a:rPr lang="en-US" altLang="en-US" b="1" dirty="0">
                <a:solidFill>
                  <a:srgbClr val="00B050"/>
                </a:solidFill>
              </a:rPr>
              <a:t>all </a:t>
            </a:r>
            <a:r>
              <a:rPr lang="en-US" altLang="en-US" dirty="0"/>
              <a:t>boxes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listed on IHDA Pre-purchase Counseling Acknowledgement Form</a:t>
            </a:r>
          </a:p>
          <a:p>
            <a:pPr>
              <a:spcBef>
                <a:spcPts val="0"/>
              </a:spcBef>
              <a:defRPr/>
            </a:pPr>
            <a:endParaRPr lang="en-US" alt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Counselor must </a:t>
            </a:r>
            <a:r>
              <a:rPr lang="en-US" altLang="en-US" b="1" dirty="0">
                <a:solidFill>
                  <a:srgbClr val="00B050"/>
                </a:solidFill>
              </a:rPr>
              <a:t>sign form </a:t>
            </a:r>
            <a:r>
              <a:rPr lang="en-US" altLang="en-US" dirty="0"/>
              <a:t>and include borrower’s </a:t>
            </a:r>
            <a:r>
              <a:rPr lang="en-US" altLang="en-US" b="1" dirty="0">
                <a:solidFill>
                  <a:srgbClr val="00B050"/>
                </a:solidFill>
              </a:rPr>
              <a:t>credit score</a:t>
            </a:r>
          </a:p>
          <a:p>
            <a:pPr marL="5715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457200" lvl="1" indent="0">
              <a:buFontTx/>
              <a:buNone/>
              <a:defRPr/>
            </a:pPr>
            <a:endParaRPr lang="en-US" dirty="0"/>
          </a:p>
        </p:txBody>
      </p:sp>
      <p:pic>
        <p:nvPicPr>
          <p:cNvPr id="55300" name="Picture 4">
            <a:extLst>
              <a:ext uri="{FF2B5EF4-FFF2-40B4-BE49-F238E27FC236}">
                <a16:creationId xmlns:a16="http://schemas.microsoft.com/office/drawing/2014/main" id="{4929AF47-E8A0-1748-6255-10483D3A5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>
            <a:extLst>
              <a:ext uri="{FF2B5EF4-FFF2-40B4-BE49-F238E27FC236}">
                <a16:creationId xmlns:a16="http://schemas.microsoft.com/office/drawing/2014/main" id="{E5A7613E-D8B9-A0A1-72AC-F53D0F17B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2800" y="609600"/>
            <a:ext cx="8153400" cy="1371600"/>
          </a:xfrm>
        </p:spPr>
        <p:txBody>
          <a:bodyPr/>
          <a:lstStyle/>
          <a:p>
            <a:pPr eaLnBrk="1" hangingPunct="1"/>
            <a:r>
              <a:rPr lang="en-US" altLang="en-US"/>
              <a:t>Finding a HUD-certified </a:t>
            </a:r>
            <a:br>
              <a:rPr lang="en-US" altLang="en-US"/>
            </a:br>
            <a:r>
              <a:rPr lang="en-US" altLang="en-US"/>
              <a:t>Counseling Agency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55956D44-FA6B-1DD2-CDA0-197E7FE98F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altLang="en-US" sz="1800" dirty="0"/>
          </a:p>
          <a:p>
            <a:pPr marL="0" indent="0"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 dirty="0"/>
              <a:t>Housing Action Illinois</a:t>
            </a:r>
          </a:p>
          <a:p>
            <a:pPr marL="0" indent="0"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 dirty="0">
                <a:solidFill>
                  <a:srgbClr val="00B05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https://housingactionil.org/</a:t>
            </a:r>
            <a:endParaRPr lang="en-US" altLang="en-US" b="1" dirty="0">
              <a:solidFill>
                <a:srgbClr val="00B050"/>
              </a:solidFill>
            </a:endParaRPr>
          </a:p>
          <a:p>
            <a:pPr marL="0" indent="0" algn="ctr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marL="0" indent="0"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 dirty="0"/>
              <a:t>U.S. Dept. of Housing &amp; Urban Development </a:t>
            </a:r>
          </a:p>
          <a:p>
            <a:pPr marL="0" indent="0"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https://www.hud.gov/counseling</a:t>
            </a:r>
            <a:endParaRPr lang="en-US" altLang="en-US" b="1" dirty="0">
              <a:solidFill>
                <a:srgbClr val="00B05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1800" dirty="0"/>
          </a:p>
        </p:txBody>
      </p:sp>
      <p:pic>
        <p:nvPicPr>
          <p:cNvPr id="56324" name="Picture 4">
            <a:extLst>
              <a:ext uri="{FF2B5EF4-FFF2-40B4-BE49-F238E27FC236}">
                <a16:creationId xmlns:a16="http://schemas.microsoft.com/office/drawing/2014/main" id="{BCA0905D-3B87-AE68-07C6-02483C9FA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>
            <a:extLst>
              <a:ext uri="{FF2B5EF4-FFF2-40B4-BE49-F238E27FC236}">
                <a16:creationId xmlns:a16="http://schemas.microsoft.com/office/drawing/2014/main" id="{A306857E-BDE1-0B83-6B52-9A49FA48A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Homeowner’s Insurance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CAAE4AB-EFE8-1F2E-7849-DBD2620ED9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0" y="2438400"/>
            <a:ext cx="7693025" cy="395287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list Illinois Housing Development Authority as </a:t>
            </a:r>
            <a:r>
              <a:rPr lang="en-US" altLang="en-US" b="1" dirty="0">
                <a:solidFill>
                  <a:srgbClr val="00B050"/>
                </a:solidFill>
              </a:rPr>
              <a:t>Additional Insured </a:t>
            </a:r>
            <a:r>
              <a:rPr lang="en-US" altLang="en-US" dirty="0"/>
              <a:t>and include IHDA’s full address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This is the </a:t>
            </a:r>
            <a:r>
              <a:rPr lang="en-US" altLang="en-US" b="1" dirty="0">
                <a:solidFill>
                  <a:srgbClr val="00B050"/>
                </a:solidFill>
              </a:rPr>
              <a:t>ONLY</a:t>
            </a:r>
            <a:r>
              <a:rPr lang="en-US" altLang="en-US" dirty="0"/>
              <a:t> acceptable verbiage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Make sure monthly insurance payment amount </a:t>
            </a:r>
            <a:r>
              <a:rPr lang="en-US" altLang="en-US" b="1" dirty="0">
                <a:solidFill>
                  <a:srgbClr val="00B050"/>
                </a:solidFill>
              </a:rPr>
              <a:t>matches</a:t>
            </a:r>
            <a:r>
              <a:rPr lang="en-US" altLang="en-US" dirty="0"/>
              <a:t> across all documents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</a:t>
            </a:r>
          </a:p>
        </p:txBody>
      </p:sp>
      <p:pic>
        <p:nvPicPr>
          <p:cNvPr id="57348" name="Picture 4">
            <a:extLst>
              <a:ext uri="{FF2B5EF4-FFF2-40B4-BE49-F238E27FC236}">
                <a16:creationId xmlns:a16="http://schemas.microsoft.com/office/drawing/2014/main" id="{73ECCF39-C4E5-9E1A-4A38-8298E7249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1F533AEA-1531-BF18-20AE-8F9171E59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8675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Title Commitment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41984BE-BBC9-649B-1F1F-58C7C664D7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Thank you to Chicago Title </a:t>
            </a:r>
            <a:r>
              <a:rPr lang="en-US" altLang="en-US" dirty="0"/>
              <a:t>for continuing to handle all closings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12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Affiliate contacts </a:t>
            </a:r>
            <a:r>
              <a:rPr lang="en-US" altLang="en-US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ctelgin@ctt.com</a:t>
            </a:r>
            <a:r>
              <a:rPr lang="en-US" altLang="en-US" dirty="0"/>
              <a:t>, cc: </a:t>
            </a:r>
            <a:r>
              <a:rPr lang="en-US" altLang="en-US" b="1" u="sng" dirty="0">
                <a:solidFill>
                  <a:srgbClr val="00B050"/>
                </a:solidFill>
              </a:rPr>
              <a:t>nicholas.furst@ctt.com </a:t>
            </a:r>
            <a:r>
              <a:rPr lang="en-US" altLang="en-US" dirty="0"/>
              <a:t>to order title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1200" dirty="0"/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Check </a:t>
            </a:r>
            <a:r>
              <a:rPr lang="en-US" altLang="en-US" b="1" dirty="0">
                <a:solidFill>
                  <a:srgbClr val="00B050"/>
                </a:solidFill>
              </a:rPr>
              <a:t>commitment</a:t>
            </a:r>
            <a:r>
              <a:rPr lang="en-US" altLang="en-US" dirty="0"/>
              <a:t> </a:t>
            </a:r>
            <a:r>
              <a:rPr lang="en-US" altLang="en-US" b="1" dirty="0">
                <a:solidFill>
                  <a:srgbClr val="00B050"/>
                </a:solidFill>
              </a:rPr>
              <a:t>amounts</a:t>
            </a:r>
            <a:r>
              <a:rPr lang="en-US" altLang="en-US" dirty="0"/>
              <a:t>:</a:t>
            </a:r>
            <a:endParaRPr lang="en-US" altLang="en-US" b="1" dirty="0">
              <a:solidFill>
                <a:srgbClr val="00B05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Owner’s Policy </a:t>
            </a:r>
            <a:r>
              <a:rPr lang="en-US" altLang="en-US" b="1" dirty="0">
                <a:solidFill>
                  <a:srgbClr val="00B050"/>
                </a:solidFill>
              </a:rPr>
              <a:t>=</a:t>
            </a:r>
            <a:r>
              <a:rPr lang="en-US" altLang="en-US" dirty="0"/>
              <a:t> Sales Price of Home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Lender’s Policy </a:t>
            </a:r>
            <a:r>
              <a:rPr lang="en-US" altLang="en-US" b="1" dirty="0">
                <a:solidFill>
                  <a:srgbClr val="00B050"/>
                </a:solidFill>
              </a:rPr>
              <a:t>=</a:t>
            </a:r>
            <a:r>
              <a:rPr lang="en-US" altLang="en-US" dirty="0"/>
              <a:t> First Mortgage Amount</a:t>
            </a:r>
          </a:p>
        </p:txBody>
      </p:sp>
      <p:pic>
        <p:nvPicPr>
          <p:cNvPr id="58372" name="Picture 4">
            <a:extLst>
              <a:ext uri="{FF2B5EF4-FFF2-40B4-BE49-F238E27FC236}">
                <a16:creationId xmlns:a16="http://schemas.microsoft.com/office/drawing/2014/main" id="{F18D71B2-C5B3-2467-2C81-583E47FB1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3" name="Picture 7">
            <a:extLst>
              <a:ext uri="{FF2B5EF4-FFF2-40B4-BE49-F238E27FC236}">
                <a16:creationId xmlns:a16="http://schemas.microsoft.com/office/drawing/2014/main" id="{418C80D7-7F5C-72C8-BD29-7A8BBA879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525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>
            <a:extLst>
              <a:ext uri="{FF2B5EF4-FFF2-40B4-BE49-F238E27FC236}">
                <a16:creationId xmlns:a16="http://schemas.microsoft.com/office/drawing/2014/main" id="{27B238F2-84F7-501E-A992-931F37982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/>
            </a:br>
            <a:r>
              <a:rPr lang="en-US" altLang="en-US">
                <a:solidFill>
                  <a:srgbClr val="00B050"/>
                </a:solidFill>
              </a:rPr>
              <a:t>First Mortgage Commitment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64980A0-B2D2-4320-175A-135431DBA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0" y="2438400"/>
            <a:ext cx="7924800" cy="39528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Mortgage amount must </a:t>
            </a:r>
            <a:r>
              <a:rPr lang="en-US" altLang="en-US" b="1" dirty="0">
                <a:solidFill>
                  <a:srgbClr val="00B050"/>
                </a:solidFill>
              </a:rPr>
              <a:t>match on all docs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Term: minimum </a:t>
            </a:r>
            <a:r>
              <a:rPr lang="en-US" altLang="en-US" b="1" dirty="0">
                <a:solidFill>
                  <a:srgbClr val="00B050"/>
                </a:solidFill>
              </a:rPr>
              <a:t>20 years</a:t>
            </a:r>
            <a:r>
              <a:rPr lang="en-US" altLang="en-US" dirty="0"/>
              <a:t>/maximum</a:t>
            </a:r>
            <a:r>
              <a:rPr lang="en-US" altLang="en-US" b="1" dirty="0">
                <a:solidFill>
                  <a:srgbClr val="00B050"/>
                </a:solidFill>
              </a:rPr>
              <a:t> 30 years</a:t>
            </a: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Fixed-rate, fully amortizing, </a:t>
            </a:r>
            <a:r>
              <a:rPr lang="en-US" altLang="en-US" b="1" dirty="0">
                <a:solidFill>
                  <a:srgbClr val="00B050"/>
                </a:solidFill>
              </a:rPr>
              <a:t>no balloons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Lender </a:t>
            </a:r>
            <a:r>
              <a:rPr lang="en-US" altLang="en-US" b="1" dirty="0">
                <a:solidFill>
                  <a:srgbClr val="00B050"/>
                </a:solidFill>
              </a:rPr>
              <a:t>must</a:t>
            </a:r>
            <a:r>
              <a:rPr lang="en-US" altLang="en-US" dirty="0"/>
              <a:t> </a:t>
            </a:r>
            <a:r>
              <a:rPr lang="en-US" altLang="en-US" b="1" dirty="0">
                <a:solidFill>
                  <a:srgbClr val="00B050"/>
                </a:solidFill>
              </a:rPr>
              <a:t>escrow</a:t>
            </a:r>
            <a:r>
              <a:rPr lang="en-US" altLang="en-US" dirty="0"/>
              <a:t> for taxes and insurance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List amounts for mortgage payment (P&amp;I), tax escrow and insurance escrow </a:t>
            </a:r>
            <a:r>
              <a:rPr lang="en-US" altLang="en-US" b="1" dirty="0">
                <a:solidFill>
                  <a:srgbClr val="00B050"/>
                </a:solidFill>
              </a:rPr>
              <a:t>separately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</a:t>
            </a:r>
          </a:p>
        </p:txBody>
      </p:sp>
      <p:pic>
        <p:nvPicPr>
          <p:cNvPr id="60420" name="Picture 4">
            <a:extLst>
              <a:ext uri="{FF2B5EF4-FFF2-40B4-BE49-F238E27FC236}">
                <a16:creationId xmlns:a16="http://schemas.microsoft.com/office/drawing/2014/main" id="{9383BD05-9F03-C473-6B47-1EF1F10B5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>
            <a:extLst>
              <a:ext uri="{FF2B5EF4-FFF2-40B4-BE49-F238E27FC236}">
                <a16:creationId xmlns:a16="http://schemas.microsoft.com/office/drawing/2014/main" id="{B118D8DE-6B88-B8DE-A650-98D2256853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What to Submit</a:t>
            </a:r>
            <a:br>
              <a:rPr lang="en-US" altLang="en-US" sz="3200"/>
            </a:br>
            <a:r>
              <a:rPr lang="en-US" altLang="en-US">
                <a:solidFill>
                  <a:srgbClr val="00B050"/>
                </a:solidFill>
              </a:rPr>
              <a:t>Mortgage Application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521E622-0929-C94E-0490-F5DBF21285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6788" y="2438400"/>
            <a:ext cx="7693025" cy="39528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Can be mortgage industry standard </a:t>
            </a:r>
            <a:r>
              <a:rPr lang="en-US" altLang="en-US" b="1" dirty="0">
                <a:solidFill>
                  <a:srgbClr val="00B050"/>
                </a:solidFill>
              </a:rPr>
              <a:t>1003 mortgage application</a:t>
            </a:r>
            <a:r>
              <a:rPr lang="en-US" altLang="en-US" dirty="0"/>
              <a:t>, or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Can be </a:t>
            </a:r>
            <a:r>
              <a:rPr lang="en-US" altLang="en-US" b="1" dirty="0">
                <a:solidFill>
                  <a:srgbClr val="00B050"/>
                </a:solidFill>
              </a:rPr>
              <a:t>Affiliate’s application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61444" name="Picture 4">
            <a:extLst>
              <a:ext uri="{FF2B5EF4-FFF2-40B4-BE49-F238E27FC236}">
                <a16:creationId xmlns:a16="http://schemas.microsoft.com/office/drawing/2014/main" id="{72E18830-CB1D-027F-E5A3-BFB8A5F0B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>
            <a:extLst>
              <a:ext uri="{FF2B5EF4-FFF2-40B4-BE49-F238E27FC236}">
                <a16:creationId xmlns:a16="http://schemas.microsoft.com/office/drawing/2014/main" id="{DA55B96E-EED8-E9EB-2357-397A2756C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09550"/>
            <a:ext cx="8534400" cy="1752600"/>
          </a:xfrm>
        </p:spPr>
        <p:txBody>
          <a:bodyPr/>
          <a:lstStyle/>
          <a:p>
            <a:pPr eaLnBrk="1" hangingPunct="1"/>
            <a:r>
              <a:rPr lang="en-US" altLang="en-US"/>
              <a:t>Key Points When </a:t>
            </a:r>
            <a:br>
              <a:rPr lang="en-US" altLang="en-US"/>
            </a:br>
            <a:r>
              <a:rPr lang="en-US" altLang="en-US"/>
              <a:t>Reviewing Package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3949695F-FF41-E49E-BEC4-7EBE5512D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eaLnBrk="1" hangingPunct="1"/>
            <a:r>
              <a:rPr lang="en-US" altLang="en-US" dirty="0"/>
              <a:t>Refer to the </a:t>
            </a:r>
            <a:r>
              <a:rPr lang="en-US" altLang="en-US" b="1" dirty="0">
                <a:solidFill>
                  <a:srgbClr val="00B050"/>
                </a:solidFill>
              </a:rPr>
              <a:t>Preapproval Checklist-Tips </a:t>
            </a:r>
            <a:r>
              <a:rPr lang="en-US" altLang="en-US" dirty="0"/>
              <a:t>in the HIBI Affiliate Workbook</a:t>
            </a:r>
          </a:p>
          <a:p>
            <a:pPr eaLnBrk="1" hangingPunct="1"/>
            <a:endParaRPr lang="en-US" altLang="en-US" sz="800" dirty="0"/>
          </a:p>
          <a:p>
            <a:pPr eaLnBrk="1" hangingPunct="1"/>
            <a:r>
              <a:rPr lang="en-US" altLang="en-US" dirty="0"/>
              <a:t>Submit </a:t>
            </a:r>
            <a:r>
              <a:rPr lang="en-US" altLang="en-US" b="1" dirty="0">
                <a:solidFill>
                  <a:srgbClr val="00B050"/>
                </a:solidFill>
              </a:rPr>
              <a:t>DRAFTS</a:t>
            </a:r>
            <a:r>
              <a:rPr lang="en-US" altLang="en-US" dirty="0"/>
              <a:t> of documents for review before having borrowers sign them (except Authority to Release Information)</a:t>
            </a:r>
          </a:p>
          <a:p>
            <a:pPr eaLnBrk="1" hangingPunct="1"/>
            <a:endParaRPr lang="en-US" altLang="en-US" sz="800" dirty="0"/>
          </a:p>
          <a:p>
            <a:pPr eaLnBrk="1" hangingPunct="1"/>
            <a:r>
              <a:rPr lang="en-US" altLang="en-US" dirty="0"/>
              <a:t>Administrator will review and </a:t>
            </a:r>
            <a:r>
              <a:rPr lang="en-US" altLang="en-US" b="1" dirty="0">
                <a:solidFill>
                  <a:srgbClr val="00B050"/>
                </a:solidFill>
              </a:rPr>
              <a:t>THEN Affiliate can finalize </a:t>
            </a:r>
            <a:r>
              <a:rPr lang="en-US" altLang="en-US" dirty="0"/>
              <a:t>and have borrowers sign to prevent wasting time with multiple signings</a:t>
            </a:r>
          </a:p>
          <a:p>
            <a:pPr eaLnBrk="1" hangingPunct="1"/>
            <a:endParaRPr lang="en-US" altLang="en-US" sz="1200" dirty="0"/>
          </a:p>
        </p:txBody>
      </p:sp>
      <p:pic>
        <p:nvPicPr>
          <p:cNvPr id="66564" name="Picture 4">
            <a:extLst>
              <a:ext uri="{FF2B5EF4-FFF2-40B4-BE49-F238E27FC236}">
                <a16:creationId xmlns:a16="http://schemas.microsoft.com/office/drawing/2014/main" id="{0C830391-03DD-DA12-470C-212E005C0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>
            <a:extLst>
              <a:ext uri="{FF2B5EF4-FFF2-40B4-BE49-F238E27FC236}">
                <a16:creationId xmlns:a16="http://schemas.microsoft.com/office/drawing/2014/main" id="{887B276A-11D1-9FCF-9750-18AB3EF57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752600"/>
          </a:xfrm>
        </p:spPr>
        <p:txBody>
          <a:bodyPr/>
          <a:lstStyle/>
          <a:p>
            <a:pPr eaLnBrk="1" hangingPunct="1"/>
            <a:r>
              <a:rPr lang="en-US" altLang="en-US"/>
              <a:t>Key Points When </a:t>
            </a:r>
            <a:br>
              <a:rPr lang="en-US" altLang="en-US"/>
            </a:br>
            <a:r>
              <a:rPr lang="en-US" altLang="en-US"/>
              <a:t>Reviewing Package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CF21F963-B9DB-040D-B50C-98AE68F063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Using</a:t>
            </a:r>
            <a:r>
              <a:rPr lang="en-US" altLang="en-US" sz="2200" b="1" dirty="0">
                <a:solidFill>
                  <a:srgbClr val="00B050"/>
                </a:solidFill>
              </a:rPr>
              <a:t> Round 5 </a:t>
            </a:r>
            <a:r>
              <a:rPr lang="en-US" altLang="en-US" sz="2200" dirty="0"/>
              <a:t>forms</a:t>
            </a:r>
            <a:r>
              <a:rPr lang="en-US" altLang="en-US" sz="2200" b="1" dirty="0">
                <a:solidFill>
                  <a:srgbClr val="00B050"/>
                </a:solidFill>
              </a:rPr>
              <a:t>?</a:t>
            </a:r>
          </a:p>
          <a:p>
            <a:pPr eaLnBrk="1" hangingPunct="1"/>
            <a:endParaRPr lang="en-US" altLang="en-US" sz="400" b="1" dirty="0">
              <a:solidFill>
                <a:srgbClr val="00B050"/>
              </a:solidFill>
            </a:endParaRPr>
          </a:p>
          <a:p>
            <a:pPr eaLnBrk="1" hangingPunct="1"/>
            <a:r>
              <a:rPr lang="en-US" altLang="en-US" sz="2200" b="1" dirty="0">
                <a:solidFill>
                  <a:srgbClr val="00B050"/>
                </a:solidFill>
              </a:rPr>
              <a:t>Authority for Release of Info </a:t>
            </a:r>
            <a:r>
              <a:rPr lang="en-US" altLang="en-US" sz="2200" dirty="0"/>
              <a:t>included &amp; signed?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Borrowers’ </a:t>
            </a:r>
            <a:r>
              <a:rPr lang="en-US" altLang="en-US" sz="2200" b="1" dirty="0">
                <a:solidFill>
                  <a:srgbClr val="00B050"/>
                </a:solidFill>
              </a:rPr>
              <a:t>names listed correctly </a:t>
            </a:r>
            <a:r>
              <a:rPr lang="en-US" altLang="en-US" sz="2200" dirty="0"/>
              <a:t>on all documents &amp; </a:t>
            </a:r>
            <a:r>
              <a:rPr lang="en-US" altLang="en-US" sz="2200" b="1" dirty="0">
                <a:solidFill>
                  <a:srgbClr val="00B050"/>
                </a:solidFill>
              </a:rPr>
              <a:t>match official ID</a:t>
            </a:r>
            <a:r>
              <a:rPr lang="en-US" altLang="en-US" sz="2200" dirty="0"/>
              <a:t>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Income </a:t>
            </a:r>
            <a:r>
              <a:rPr lang="en-US" altLang="en-US" sz="2200" b="1" dirty="0">
                <a:solidFill>
                  <a:srgbClr val="00B050"/>
                </a:solidFill>
              </a:rPr>
              <a:t>calculated correctly </a:t>
            </a:r>
            <a:r>
              <a:rPr lang="en-US" altLang="en-US" sz="2200" dirty="0"/>
              <a:t>&amp; within program limits?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b="1" dirty="0">
                <a:solidFill>
                  <a:srgbClr val="00B050"/>
                </a:solidFill>
              </a:rPr>
              <a:t>All debts included </a:t>
            </a:r>
            <a:r>
              <a:rPr lang="en-US" altLang="en-US" sz="2200" dirty="0"/>
              <a:t>&amp; ratios calculated correctly?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Sales price of home </a:t>
            </a:r>
            <a:r>
              <a:rPr lang="en-US" altLang="en-US" sz="2200" b="1" dirty="0">
                <a:solidFill>
                  <a:srgbClr val="00B050"/>
                </a:solidFill>
              </a:rPr>
              <a:t>does not exceed </a:t>
            </a:r>
            <a:r>
              <a:rPr lang="en-US" altLang="en-US" sz="2200" dirty="0"/>
              <a:t>appraised value?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b="1" dirty="0">
                <a:solidFill>
                  <a:srgbClr val="00B050"/>
                </a:solidFill>
              </a:rPr>
              <a:t>PIN verified </a:t>
            </a:r>
            <a:r>
              <a:rPr lang="en-US" altLang="en-US" sz="2200" dirty="0"/>
              <a:t>against Title Commitment?</a:t>
            </a:r>
          </a:p>
          <a:p>
            <a:pPr eaLnBrk="1" hangingPunct="1"/>
            <a:endParaRPr lang="en-US" altLang="en-US" sz="2000" dirty="0"/>
          </a:p>
          <a:p>
            <a:pPr lvl="1" eaLnBrk="1" hangingPunct="1"/>
            <a:endParaRPr lang="en-US" altLang="en-US" sz="2000" dirty="0"/>
          </a:p>
        </p:txBody>
      </p:sp>
      <p:pic>
        <p:nvPicPr>
          <p:cNvPr id="62468" name="Picture 4">
            <a:extLst>
              <a:ext uri="{FF2B5EF4-FFF2-40B4-BE49-F238E27FC236}">
                <a16:creationId xmlns:a16="http://schemas.microsoft.com/office/drawing/2014/main" id="{A54E86C0-FB69-F653-15DA-90490620B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>
            <a:extLst>
              <a:ext uri="{FF2B5EF4-FFF2-40B4-BE49-F238E27FC236}">
                <a16:creationId xmlns:a16="http://schemas.microsoft.com/office/drawing/2014/main" id="{0BF29B7F-6BFE-10D7-88EF-8563C9DE1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09550"/>
            <a:ext cx="8534400" cy="1752600"/>
          </a:xfrm>
        </p:spPr>
        <p:txBody>
          <a:bodyPr/>
          <a:lstStyle/>
          <a:p>
            <a:pPr eaLnBrk="1" hangingPunct="1"/>
            <a:r>
              <a:rPr lang="en-US" altLang="en-US"/>
              <a:t>Key Points When </a:t>
            </a:r>
            <a:br>
              <a:rPr lang="en-US" altLang="en-US"/>
            </a:br>
            <a:r>
              <a:rPr lang="en-US" altLang="en-US"/>
              <a:t>Reviewing Package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48BE066E-B88E-864A-DF7D-0F0EC06B4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First mortgage term </a:t>
            </a:r>
            <a:r>
              <a:rPr lang="en-US" altLang="en-US" sz="2200" b="1" dirty="0">
                <a:solidFill>
                  <a:srgbClr val="00B050"/>
                </a:solidFill>
              </a:rPr>
              <a:t>min 20/max 30 years</a:t>
            </a:r>
            <a:r>
              <a:rPr lang="en-US" altLang="en-US" sz="2200" dirty="0"/>
              <a:t>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First mortgage lender </a:t>
            </a:r>
            <a:r>
              <a:rPr lang="en-US" altLang="en-US" sz="2200" b="1" dirty="0">
                <a:solidFill>
                  <a:srgbClr val="00B050"/>
                </a:solidFill>
              </a:rPr>
              <a:t>escrowing</a:t>
            </a:r>
            <a:r>
              <a:rPr lang="en-US" altLang="en-US" sz="2200" dirty="0"/>
              <a:t> for taxes &amp; insurance?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Borrowers completed </a:t>
            </a:r>
            <a:r>
              <a:rPr lang="en-US" altLang="en-US" sz="2200" b="1" dirty="0">
                <a:solidFill>
                  <a:srgbClr val="00B050"/>
                </a:solidFill>
              </a:rPr>
              <a:t>both</a:t>
            </a:r>
            <a:r>
              <a:rPr lang="en-US" altLang="en-US" sz="2200" dirty="0"/>
              <a:t> education </a:t>
            </a:r>
            <a:r>
              <a:rPr lang="en-US" altLang="en-US" sz="2200" u="sng" dirty="0"/>
              <a:t>and</a:t>
            </a:r>
            <a:r>
              <a:rPr lang="en-US" altLang="en-US" sz="2200" dirty="0"/>
              <a:t> counseling?</a:t>
            </a:r>
          </a:p>
          <a:p>
            <a:pPr eaLnBrk="1" hangingPunct="1"/>
            <a:endParaRPr lang="en-US" altLang="en-US" sz="400" dirty="0"/>
          </a:p>
          <a:p>
            <a:pPr eaLnBrk="1" hangingPunct="1"/>
            <a:r>
              <a:rPr lang="en-US" altLang="en-US" sz="2200" dirty="0"/>
              <a:t>Homeowners insurance lists IHDA as </a:t>
            </a:r>
            <a:r>
              <a:rPr lang="en-US" altLang="en-US" sz="2200" b="1" dirty="0">
                <a:solidFill>
                  <a:srgbClr val="00B050"/>
                </a:solidFill>
              </a:rPr>
              <a:t>Additional Insured</a:t>
            </a:r>
            <a:r>
              <a:rPr lang="en-US" altLang="en-US" sz="2200" dirty="0"/>
              <a:t>?</a:t>
            </a:r>
          </a:p>
          <a:p>
            <a:pPr eaLnBrk="1" hangingPunct="1"/>
            <a:endParaRPr lang="en-US" altLang="en-US" sz="400" dirty="0"/>
          </a:p>
          <a:p>
            <a:pPr eaLnBrk="1" hangingPunct="1">
              <a:spcBef>
                <a:spcPct val="0"/>
              </a:spcBef>
            </a:pPr>
            <a:r>
              <a:rPr lang="en-US" altLang="en-US" sz="2200" dirty="0"/>
              <a:t>All figures </a:t>
            </a:r>
            <a:r>
              <a:rPr lang="en-US" altLang="en-US" sz="2200" b="1" dirty="0">
                <a:solidFill>
                  <a:srgbClr val="00B050"/>
                </a:solidFill>
              </a:rPr>
              <a:t>match</a:t>
            </a:r>
            <a:r>
              <a:rPr lang="en-US" altLang="en-US" sz="2200" dirty="0"/>
              <a:t> across all documents?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 dirty="0"/>
          </a:p>
          <a:p>
            <a:pPr eaLnBrk="1" hangingPunct="1">
              <a:spcBef>
                <a:spcPct val="0"/>
              </a:spcBef>
            </a:pPr>
            <a:r>
              <a:rPr lang="en-US" altLang="en-US" sz="2200" dirty="0"/>
              <a:t>All information (except appraisal) </a:t>
            </a:r>
            <a:r>
              <a:rPr lang="en-US" altLang="en-US" sz="2200" b="1" dirty="0">
                <a:solidFill>
                  <a:srgbClr val="00B050"/>
                </a:solidFill>
              </a:rPr>
              <a:t>less than 90 days old</a:t>
            </a:r>
            <a:r>
              <a:rPr lang="en-US" altLang="en-US" sz="2200" dirty="0"/>
              <a:t>?</a:t>
            </a:r>
          </a:p>
          <a:p>
            <a:pPr eaLnBrk="1" hangingPunct="1"/>
            <a:endParaRPr lang="en-US" altLang="en-US" sz="2000" dirty="0"/>
          </a:p>
          <a:p>
            <a:pPr lvl="1" eaLnBrk="1" hangingPunct="1"/>
            <a:endParaRPr lang="en-US" altLang="en-US" sz="2000" dirty="0"/>
          </a:p>
        </p:txBody>
      </p:sp>
      <p:pic>
        <p:nvPicPr>
          <p:cNvPr id="64516" name="Picture 4">
            <a:extLst>
              <a:ext uri="{FF2B5EF4-FFF2-40B4-BE49-F238E27FC236}">
                <a16:creationId xmlns:a16="http://schemas.microsoft.com/office/drawing/2014/main" id="{85BD8066-5F2F-698B-0085-7F4AC22C2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>
            <a:extLst>
              <a:ext uri="{FF2B5EF4-FFF2-40B4-BE49-F238E27FC236}">
                <a16:creationId xmlns:a16="http://schemas.microsoft.com/office/drawing/2014/main" id="{10C4FC4F-95C8-7A99-BA95-FE0364A4B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752600"/>
          </a:xfrm>
        </p:spPr>
        <p:txBody>
          <a:bodyPr/>
          <a:lstStyle/>
          <a:p>
            <a:pPr eaLnBrk="1" hangingPunct="1"/>
            <a:br>
              <a:rPr lang="en-US" altLang="en-US"/>
            </a:br>
            <a:br>
              <a:rPr lang="en-US" altLang="en-US"/>
            </a:br>
            <a:r>
              <a:rPr lang="en-US" altLang="en-US"/>
              <a:t>Pre-approval Submission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59B24609-062F-C193-8E91-035E3C655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724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Administrator reviews documents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b="1">
                <a:solidFill>
                  <a:srgbClr val="00B050"/>
                </a:solidFill>
              </a:rPr>
              <a:t>Written response </a:t>
            </a:r>
            <a:r>
              <a:rPr lang="en-US" altLang="en-US"/>
              <a:t>within 5 business days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b="1">
                <a:solidFill>
                  <a:srgbClr val="00B050"/>
                </a:solidFill>
              </a:rPr>
              <a:t>Technical assistance </a:t>
            </a:r>
            <a:r>
              <a:rPr lang="en-US" altLang="en-US"/>
              <a:t>to correct any issues</a:t>
            </a:r>
          </a:p>
          <a:p>
            <a:pPr lvl="1"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Administrator </a:t>
            </a:r>
            <a:r>
              <a:rPr lang="en-US" altLang="en-US" b="1">
                <a:solidFill>
                  <a:srgbClr val="00B050"/>
                </a:solidFill>
              </a:rPr>
              <a:t>submits package to IHDA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IHDA </a:t>
            </a:r>
            <a:r>
              <a:rPr lang="en-US" altLang="en-US" b="1">
                <a:solidFill>
                  <a:srgbClr val="00B050"/>
                </a:solidFill>
              </a:rPr>
              <a:t>approves/provides comments </a:t>
            </a:r>
            <a:r>
              <a:rPr lang="en-US" altLang="en-US"/>
              <a:t>in 5 business days</a:t>
            </a:r>
          </a:p>
          <a:p>
            <a:pPr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Affiliate has 10 business days to </a:t>
            </a:r>
            <a:r>
              <a:rPr lang="en-US" altLang="en-US" b="1">
                <a:solidFill>
                  <a:srgbClr val="00B050"/>
                </a:solidFill>
              </a:rPr>
              <a:t>cure any deficiencies</a:t>
            </a:r>
            <a:r>
              <a:rPr lang="en-US" altLang="en-US"/>
              <a:t> noted</a:t>
            </a:r>
          </a:p>
          <a:p>
            <a:pPr eaLnBrk="1" hangingPunct="1"/>
            <a:endParaRPr lang="en-US" altLang="en-US" sz="1200"/>
          </a:p>
        </p:txBody>
      </p:sp>
      <p:pic>
        <p:nvPicPr>
          <p:cNvPr id="68612" name="Picture 4">
            <a:extLst>
              <a:ext uri="{FF2B5EF4-FFF2-40B4-BE49-F238E27FC236}">
                <a16:creationId xmlns:a16="http://schemas.microsoft.com/office/drawing/2014/main" id="{F1627082-FEE0-098A-3E4B-68D8C788B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03E4063-9087-4B53-6F42-4AE43BCB5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HIBI Overview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0BBC0BE-6A48-8186-8E5A-0646D99A0A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447925"/>
            <a:ext cx="8001000" cy="3724275"/>
          </a:xfrm>
        </p:spPr>
        <p:txBody>
          <a:bodyPr/>
          <a:lstStyle/>
          <a:p>
            <a:pPr eaLnBrk="1" hangingPunct="1">
              <a:defRPr/>
            </a:pPr>
            <a:endParaRPr lang="en-US" altLang="en-US" sz="1200" dirty="0"/>
          </a:p>
          <a:p>
            <a:pPr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r>
              <a:rPr lang="en-US" altLang="en-US" dirty="0"/>
              <a:t>Down payments grants forgiven over </a:t>
            </a:r>
            <a:r>
              <a:rPr lang="en-US" altLang="en-US" b="1" dirty="0">
                <a:solidFill>
                  <a:srgbClr val="00B050"/>
                </a:solidFill>
              </a:rPr>
              <a:t>5 years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$25,000 </a:t>
            </a:r>
            <a:r>
              <a:rPr lang="en-US" altLang="en-US" dirty="0"/>
              <a:t>for households at 30%-50% AMI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$20,000 </a:t>
            </a:r>
            <a:r>
              <a:rPr lang="en-US" altLang="en-US" dirty="0"/>
              <a:t>for households at 51%-80% AMI</a:t>
            </a:r>
          </a:p>
          <a:p>
            <a:pPr lvl="1"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r>
              <a:rPr lang="en-US" altLang="en-US" dirty="0"/>
              <a:t>One HIBI grant </a:t>
            </a:r>
            <a:r>
              <a:rPr lang="en-US" altLang="en-US" b="1" dirty="0">
                <a:solidFill>
                  <a:srgbClr val="00B050"/>
                </a:solidFill>
              </a:rPr>
              <a:t>per address</a:t>
            </a:r>
            <a:r>
              <a:rPr lang="en-US" altLang="en-US" dirty="0"/>
              <a:t>, but can be combined with grants from other sources</a:t>
            </a:r>
          </a:p>
          <a:p>
            <a:pPr eaLnBrk="1" hangingPunct="1">
              <a:defRPr/>
            </a:pPr>
            <a:endParaRPr lang="en-US" altLang="en-US" sz="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37E15650-8E0A-794F-9DE8-F2793ABD6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>
            <a:extLst>
              <a:ext uri="{FF2B5EF4-FFF2-40B4-BE49-F238E27FC236}">
                <a16:creationId xmlns:a16="http://schemas.microsoft.com/office/drawing/2014/main" id="{CA3CC02B-0ABE-F0AD-C85A-D5D30CF44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752600"/>
          </a:xfrm>
        </p:spPr>
        <p:txBody>
          <a:bodyPr/>
          <a:lstStyle/>
          <a:p>
            <a:pPr eaLnBrk="1" hangingPunct="1"/>
            <a:br>
              <a:rPr lang="en-US" altLang="en-US"/>
            </a:br>
            <a:br>
              <a:rPr lang="en-US" altLang="en-US"/>
            </a:br>
            <a:r>
              <a:rPr lang="en-US" altLang="en-US"/>
              <a:t>Pre-closing Submission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535D627C-F207-66A7-7E9F-F085146B8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724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Affiliate submits </a:t>
            </a:r>
            <a:r>
              <a:rPr lang="en-US" altLang="en-US" b="1">
                <a:solidFill>
                  <a:srgbClr val="00B050"/>
                </a:solidFill>
              </a:rPr>
              <a:t>Pre-closing Package</a:t>
            </a:r>
            <a:r>
              <a:rPr lang="en-US" altLang="en-US"/>
              <a:t> to Administrator:</a:t>
            </a:r>
            <a:endParaRPr lang="en-US" altLang="en-US" sz="1200"/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Preliminary Closing Disclosure (CD)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IHDA’s draft Mortgage &amp; Note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Draft Warranty Deed</a:t>
            </a:r>
          </a:p>
          <a:p>
            <a:pPr lvl="1" eaLnBrk="1" hangingPunct="1">
              <a:spcBef>
                <a:spcPct val="0"/>
              </a:spcBef>
            </a:pPr>
            <a:endParaRPr lang="en-US" altLang="en-US" sz="1200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IHDA reviews package within 10 business days of receipt &amp; provides </a:t>
            </a:r>
            <a:r>
              <a:rPr lang="en-US" altLang="en-US" b="1" u="sng">
                <a:solidFill>
                  <a:srgbClr val="00B050"/>
                </a:solidFill>
              </a:rPr>
              <a:t>clear to close</a:t>
            </a:r>
            <a:r>
              <a:rPr lang="en-US" altLang="en-US" b="1">
                <a:solidFill>
                  <a:srgbClr val="00B050"/>
                </a:solidFill>
              </a:rPr>
              <a:t> </a:t>
            </a:r>
            <a:r>
              <a:rPr lang="en-US" altLang="en-US"/>
              <a:t>email</a:t>
            </a:r>
            <a:r>
              <a:rPr lang="en-US" altLang="en-US" b="1">
                <a:solidFill>
                  <a:srgbClr val="00B050"/>
                </a:solidFill>
              </a:rPr>
              <a:t> </a:t>
            </a:r>
            <a:r>
              <a:rPr lang="en-US" altLang="en-US"/>
              <a:t>to Administrator</a:t>
            </a:r>
          </a:p>
        </p:txBody>
      </p:sp>
      <p:pic>
        <p:nvPicPr>
          <p:cNvPr id="70660" name="Picture 4">
            <a:extLst>
              <a:ext uri="{FF2B5EF4-FFF2-40B4-BE49-F238E27FC236}">
                <a16:creationId xmlns:a16="http://schemas.microsoft.com/office/drawing/2014/main" id="{014C6C30-B98C-9999-B146-2ADEA6DB9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>
            <a:extLst>
              <a:ext uri="{FF2B5EF4-FFF2-40B4-BE49-F238E27FC236}">
                <a16:creationId xmlns:a16="http://schemas.microsoft.com/office/drawing/2014/main" id="{70CBDCBD-47FC-3DBB-3535-EE4C3306CC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752600"/>
          </a:xfrm>
        </p:spPr>
        <p:txBody>
          <a:bodyPr/>
          <a:lstStyle/>
          <a:p>
            <a:pPr eaLnBrk="1" hangingPunct="1"/>
            <a:r>
              <a:rPr lang="en-US" altLang="en-US"/>
              <a:t>A Note About </a:t>
            </a:r>
            <a:br>
              <a:rPr lang="en-US" altLang="en-US"/>
            </a:br>
            <a:r>
              <a:rPr lang="en-US" altLang="en-US"/>
              <a:t>Closing Disclosures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0460B50-F458-3AD8-27B5-3390B5FAC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>
              <a:defRPr/>
            </a:pPr>
            <a:endParaRPr lang="en-US" alt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First mortgage lender</a:t>
            </a:r>
            <a:r>
              <a:rPr lang="en-US" altLang="en-US" dirty="0"/>
              <a:t> issues CD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1200" dirty="0"/>
              <a:t> </a:t>
            </a:r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HIBI Administrator can create CD for Affiliates who do not have software</a:t>
            </a:r>
          </a:p>
          <a:p>
            <a:pPr>
              <a:spcBef>
                <a:spcPts val="0"/>
              </a:spcBef>
              <a:defRPr/>
            </a:pPr>
            <a:endParaRPr lang="en-US" alt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Buyers must sign CD at least </a:t>
            </a:r>
            <a:r>
              <a:rPr lang="en-US" altLang="en-US" b="1" dirty="0">
                <a:solidFill>
                  <a:srgbClr val="00B050"/>
                </a:solidFill>
              </a:rPr>
              <a:t>3 days </a:t>
            </a:r>
            <a:r>
              <a:rPr lang="en-US" altLang="en-US" dirty="0"/>
              <a:t>before closing; Affiliate must provide proof of delivery to buyer</a:t>
            </a:r>
          </a:p>
        </p:txBody>
      </p:sp>
      <p:pic>
        <p:nvPicPr>
          <p:cNvPr id="72708" name="Picture 4">
            <a:extLst>
              <a:ext uri="{FF2B5EF4-FFF2-40B4-BE49-F238E27FC236}">
                <a16:creationId xmlns:a16="http://schemas.microsoft.com/office/drawing/2014/main" id="{97F08CB0-4397-B7C9-28DC-BE194BBC5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>
            <a:extLst>
              <a:ext uri="{FF2B5EF4-FFF2-40B4-BE49-F238E27FC236}">
                <a16:creationId xmlns:a16="http://schemas.microsoft.com/office/drawing/2014/main" id="{A693E9E5-D73E-ED88-7C9B-4EF562E3C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3913" y="533400"/>
            <a:ext cx="8153400" cy="1371600"/>
          </a:xfrm>
        </p:spPr>
        <p:txBody>
          <a:bodyPr/>
          <a:lstStyle/>
          <a:p>
            <a:pPr eaLnBrk="1" hangingPunct="1"/>
            <a:r>
              <a:rPr lang="en-US" altLang="en-US" sz="3500"/>
              <a:t>Close Sale with Home Buyer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D77A660-40D3-736B-9A30-F8CD5EE01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sz="2600" dirty="0"/>
              <a:t>All closings conducted with </a:t>
            </a:r>
            <a:r>
              <a:rPr lang="en-US" altLang="en-US" sz="2600" b="1" dirty="0">
                <a:solidFill>
                  <a:srgbClr val="00B050"/>
                </a:solidFill>
              </a:rPr>
              <a:t>Chicago Title </a:t>
            </a:r>
            <a:r>
              <a:rPr lang="en-US" altLang="en-US" sz="2600" dirty="0"/>
              <a:t>to ensure compliance with IHDA requirements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600" dirty="0"/>
              <a:t>Closings processed through CT’s Elgin office, but can be held at </a:t>
            </a:r>
            <a:r>
              <a:rPr lang="en-US" altLang="en-US" sz="2600" b="1" dirty="0">
                <a:solidFill>
                  <a:srgbClr val="00B050"/>
                </a:solidFill>
              </a:rPr>
              <a:t>any CT office</a:t>
            </a:r>
            <a:r>
              <a:rPr lang="en-US" altLang="en-US" sz="2600" dirty="0"/>
              <a:t> in Illinois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600" b="1" dirty="0">
                <a:solidFill>
                  <a:srgbClr val="00B050"/>
                </a:solidFill>
              </a:rPr>
              <a:t>29 offices </a:t>
            </a:r>
            <a:r>
              <a:rPr lang="en-US" altLang="en-US" sz="2600" dirty="0"/>
              <a:t>in Chicago metro area, </a:t>
            </a:r>
            <a:r>
              <a:rPr lang="en-US" altLang="en-US" sz="2600" b="1" dirty="0">
                <a:solidFill>
                  <a:srgbClr val="00B050"/>
                </a:solidFill>
              </a:rPr>
              <a:t>plus</a:t>
            </a:r>
          </a:p>
          <a:p>
            <a:pPr marL="457200" lvl="1" indent="0" eaLnBrk="1" hangingPunct="1">
              <a:spcBef>
                <a:spcPts val="0"/>
              </a:spcBef>
              <a:buFontTx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5715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600" dirty="0"/>
              <a:t>	Bloomington	Champaign		Ottawa </a:t>
            </a:r>
          </a:p>
          <a:p>
            <a:pPr marL="5715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600" dirty="0"/>
              <a:t>	Pekin			Springfield (2) 	Peoria</a:t>
            </a:r>
          </a:p>
          <a:p>
            <a:pPr marL="5715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600" dirty="0"/>
              <a:t>	Pontiac		Tuscola</a:t>
            </a:r>
          </a:p>
          <a:p>
            <a:pPr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endParaRPr lang="en-US" altLang="en-US" sz="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1800" dirty="0"/>
          </a:p>
          <a:p>
            <a:pPr eaLnBrk="1" hangingPunct="1">
              <a:defRPr/>
            </a:pPr>
            <a:endParaRPr lang="en-US" altLang="en-US" sz="2000" dirty="0"/>
          </a:p>
        </p:txBody>
      </p:sp>
      <p:pic>
        <p:nvPicPr>
          <p:cNvPr id="74756" name="Picture 4">
            <a:extLst>
              <a:ext uri="{FF2B5EF4-FFF2-40B4-BE49-F238E27FC236}">
                <a16:creationId xmlns:a16="http://schemas.microsoft.com/office/drawing/2014/main" id="{5D409232-423E-8444-9F5A-DE4E518F7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2">
            <a:extLst>
              <a:ext uri="{FF2B5EF4-FFF2-40B4-BE49-F238E27FC236}">
                <a16:creationId xmlns:a16="http://schemas.microsoft.com/office/drawing/2014/main" id="{4A23966E-C2BA-F5F8-2C7A-53C41AF58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3913" y="533400"/>
            <a:ext cx="8153400" cy="1371600"/>
          </a:xfrm>
        </p:spPr>
        <p:txBody>
          <a:bodyPr/>
          <a:lstStyle/>
          <a:p>
            <a:pPr eaLnBrk="1" hangingPunct="1"/>
            <a:r>
              <a:rPr lang="en-US" altLang="en-US" sz="3500"/>
              <a:t>Close Sale with </a:t>
            </a:r>
            <a:br>
              <a:rPr lang="en-US" altLang="en-US" sz="3500"/>
            </a:br>
            <a:r>
              <a:rPr lang="en-US" altLang="en-US" sz="3500"/>
              <a:t>Home Buyer (continued)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6BAB5D5-A19D-326E-0D6C-5AA314CE1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3750" y="2408238"/>
            <a:ext cx="7693025" cy="4068762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CT will provide </a:t>
            </a:r>
            <a:r>
              <a:rPr lang="en-US" altLang="en-US" b="1" dirty="0">
                <a:solidFill>
                  <a:srgbClr val="00B050"/>
                </a:solidFill>
              </a:rPr>
              <a:t>discounted &amp; fixed charges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Affiliate contacts </a:t>
            </a:r>
            <a:r>
              <a:rPr lang="en-US" altLang="en-US" b="1" dirty="0">
                <a:solidFill>
                  <a:srgbClr val="00B05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ctelgin@ctt.com</a:t>
            </a:r>
            <a:r>
              <a:rPr lang="en-US" altLang="en-US" dirty="0"/>
              <a:t>, cc: </a:t>
            </a:r>
            <a:r>
              <a:rPr lang="en-US" altLang="en-US" b="1" u="sng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nicholas.furst@ctt.com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to schedule closing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CT Elgin coordinates with </a:t>
            </a:r>
            <a:r>
              <a:rPr lang="en-US" altLang="en-US" b="1" dirty="0">
                <a:solidFill>
                  <a:srgbClr val="00B050"/>
                </a:solidFill>
              </a:rPr>
              <a:t>local CT office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CT can engage a </a:t>
            </a:r>
            <a:r>
              <a:rPr lang="en-US" altLang="en-US" b="1" dirty="0">
                <a:solidFill>
                  <a:srgbClr val="00B050"/>
                </a:solidFill>
              </a:rPr>
              <a:t>third-party notary </a:t>
            </a:r>
            <a:r>
              <a:rPr lang="en-US" altLang="en-US" dirty="0"/>
              <a:t>for </a:t>
            </a:r>
            <a:r>
              <a:rPr lang="en-US" altLang="en-US" dirty="0">
                <a:solidFill>
                  <a:schemeClr val="tx2"/>
                </a:solidFill>
              </a:rPr>
              <a:t>off-site closings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(additional charges apply); OR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NEW Round 5: CT will allow </a:t>
            </a:r>
            <a:r>
              <a:rPr lang="en-US" altLang="en-US" b="1" dirty="0">
                <a:solidFill>
                  <a:srgbClr val="00B050"/>
                </a:solidFill>
              </a:rPr>
              <a:t>Affiliate’s attorney </a:t>
            </a:r>
            <a:r>
              <a:rPr lang="en-US" altLang="en-US" dirty="0"/>
              <a:t>to notarize closing docs</a:t>
            </a:r>
          </a:p>
          <a:p>
            <a:pPr eaLnBrk="1" hangingPunct="1">
              <a:defRPr/>
            </a:pPr>
            <a:endParaRPr lang="en-US" altLang="en-US" sz="800" dirty="0"/>
          </a:p>
        </p:txBody>
      </p:sp>
      <p:pic>
        <p:nvPicPr>
          <p:cNvPr id="76804" name="Picture 4">
            <a:extLst>
              <a:ext uri="{FF2B5EF4-FFF2-40B4-BE49-F238E27FC236}">
                <a16:creationId xmlns:a16="http://schemas.microsoft.com/office/drawing/2014/main" id="{9EBB2767-1098-5CDE-0679-7FA1CC371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>
            <a:extLst>
              <a:ext uri="{FF2B5EF4-FFF2-40B4-BE49-F238E27FC236}">
                <a16:creationId xmlns:a16="http://schemas.microsoft.com/office/drawing/2014/main" id="{B82DFD11-191A-F2FA-104D-7A65890AA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3913" y="533400"/>
            <a:ext cx="8153400" cy="1371600"/>
          </a:xfrm>
        </p:spPr>
        <p:txBody>
          <a:bodyPr/>
          <a:lstStyle/>
          <a:p>
            <a:pPr eaLnBrk="1" hangingPunct="1"/>
            <a:r>
              <a:rPr lang="en-US" altLang="en-US" sz="3500"/>
              <a:t>Close Sale with </a:t>
            </a:r>
            <a:br>
              <a:rPr lang="en-US" altLang="en-US" sz="3500"/>
            </a:br>
            <a:r>
              <a:rPr lang="en-US" altLang="en-US" sz="3500"/>
              <a:t>Home Buyer (continued)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90C5C5D-BEF0-2EFC-E7F0-8ECF99575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3913" y="2362200"/>
            <a:ext cx="8153400" cy="41910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Affiliate and third-party lender (if applicable) provide documents for closing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NEW Round 5: Affiliates </a:t>
            </a:r>
            <a:r>
              <a:rPr lang="en-US" altLang="en-US" sz="2400" b="1" dirty="0">
                <a:solidFill>
                  <a:srgbClr val="00B050"/>
                </a:solidFill>
              </a:rPr>
              <a:t>not required </a:t>
            </a:r>
            <a:r>
              <a:rPr lang="en-US" altLang="en-US" sz="2400" dirty="0"/>
              <a:t>to email closing documents to CT Elgin</a:t>
            </a:r>
            <a:r>
              <a:rPr lang="en-US" altLang="en-US" sz="2400" b="1" dirty="0">
                <a:solidFill>
                  <a:srgbClr val="00B050"/>
                </a:solidFill>
              </a:rPr>
              <a:t> </a:t>
            </a:r>
            <a:r>
              <a:rPr lang="en-US" altLang="en-US" sz="2400" dirty="0"/>
              <a:t>prior to closing; </a:t>
            </a:r>
            <a:r>
              <a:rPr lang="en-US" altLang="en-US" sz="2400" b="1" dirty="0">
                <a:solidFill>
                  <a:srgbClr val="00B050"/>
                </a:solidFill>
              </a:rPr>
              <a:t>however,</a:t>
            </a:r>
            <a:r>
              <a:rPr lang="en-US" altLang="en-US" sz="2400" dirty="0"/>
              <a:t> emailing copies of items that must be recorded ahead of closing is helpful to verify recording fee accuracy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sz="2400" dirty="0"/>
              <a:t>SAME Round 5: affiliates </a:t>
            </a:r>
            <a:r>
              <a:rPr lang="en-US" altLang="en-US" sz="2400" b="1" dirty="0">
                <a:solidFill>
                  <a:srgbClr val="00B050"/>
                </a:solidFill>
              </a:rPr>
              <a:t>must complete CT Post-closing Doc Instruction Form</a:t>
            </a:r>
            <a:r>
              <a:rPr lang="en-US" altLang="en-US" sz="2400" dirty="0"/>
              <a:t> (found in HIBI Affiliate Workbook) providing info to CT on distribution of documents post-closing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eaLnBrk="1" hangingPunct="1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200" dirty="0"/>
          </a:p>
          <a:p>
            <a:pPr eaLnBrk="1" hangingPunct="1">
              <a:defRPr/>
            </a:pPr>
            <a:endParaRPr lang="en-US" altLang="en-US" sz="2000" dirty="0"/>
          </a:p>
        </p:txBody>
      </p:sp>
      <p:pic>
        <p:nvPicPr>
          <p:cNvPr id="77828" name="Picture 4">
            <a:extLst>
              <a:ext uri="{FF2B5EF4-FFF2-40B4-BE49-F238E27FC236}">
                <a16:creationId xmlns:a16="http://schemas.microsoft.com/office/drawing/2014/main" id="{4FC8031F-A569-1286-5D07-313F646BE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>
            <a:extLst>
              <a:ext uri="{FF2B5EF4-FFF2-40B4-BE49-F238E27FC236}">
                <a16:creationId xmlns:a16="http://schemas.microsoft.com/office/drawing/2014/main" id="{5DA451F6-6102-72A1-BC21-F084212BD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3913" y="533400"/>
            <a:ext cx="8153400" cy="1219200"/>
          </a:xfrm>
        </p:spPr>
        <p:txBody>
          <a:bodyPr/>
          <a:lstStyle/>
          <a:p>
            <a:pPr eaLnBrk="1" hangingPunct="1"/>
            <a:r>
              <a:rPr lang="en-US" altLang="en-US" sz="3500">
                <a:solidFill>
                  <a:schemeClr val="tx1"/>
                </a:solidFill>
              </a:rPr>
              <a:t>Post-closing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B79F5A5-2771-2434-32AB-CB1CEF07C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77200" cy="43434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Chicago Title </a:t>
            </a:r>
            <a:r>
              <a:rPr lang="en-US" altLang="en-US" dirty="0"/>
              <a:t>emails Administrator: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6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Certified closing documents package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6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Owner’s Title Policy, which must show: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Coverage for all mortgages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IHDA mortgage recording information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Correct subordination of IHDA mortgage</a:t>
            </a:r>
          </a:p>
          <a:p>
            <a:pPr lvl="1"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Affiliate</a:t>
            </a:r>
            <a:r>
              <a:rPr lang="en-US" altLang="en-US" dirty="0"/>
              <a:t> emails Administrator: 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6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IHDA Assistance Impact Statement completed by borrowers</a:t>
            </a:r>
          </a:p>
          <a:p>
            <a:pPr lvl="1" eaLnBrk="1" hangingPunct="1">
              <a:spcBef>
                <a:spcPts val="0"/>
              </a:spcBef>
              <a:defRPr/>
            </a:pPr>
            <a:endParaRPr lang="en-US" altLang="en-US" sz="2800" dirty="0"/>
          </a:p>
          <a:p>
            <a:pPr lvl="1" eaLnBrk="1" hangingPunct="1">
              <a:spcBef>
                <a:spcPts val="0"/>
              </a:spcBef>
              <a:defRPr/>
            </a:pPr>
            <a:endParaRPr lang="en-US" altLang="en-US" sz="2800" dirty="0"/>
          </a:p>
          <a:p>
            <a:pPr lvl="1" eaLnBrk="1" hangingPunct="1">
              <a:defRPr/>
            </a:pPr>
            <a:endParaRPr lang="en-US" altLang="en-US" sz="800" dirty="0"/>
          </a:p>
        </p:txBody>
      </p:sp>
      <p:pic>
        <p:nvPicPr>
          <p:cNvPr id="78852" name="Picture 4">
            <a:extLst>
              <a:ext uri="{FF2B5EF4-FFF2-40B4-BE49-F238E27FC236}">
                <a16:creationId xmlns:a16="http://schemas.microsoft.com/office/drawing/2014/main" id="{68CDF210-FE5C-00B6-EB98-D43FC9DA9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>
            <a:extLst>
              <a:ext uri="{FF2B5EF4-FFF2-40B4-BE49-F238E27FC236}">
                <a16:creationId xmlns:a16="http://schemas.microsoft.com/office/drawing/2014/main" id="{6811B4E0-87F1-2BFA-8A24-81DA7E10D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IHDA Disburses Funds</a:t>
            </a:r>
          </a:p>
        </p:txBody>
      </p:sp>
      <p:sp>
        <p:nvSpPr>
          <p:cNvPr id="79875" name="Content Placeholder 2">
            <a:extLst>
              <a:ext uri="{FF2B5EF4-FFF2-40B4-BE49-F238E27FC236}">
                <a16:creationId xmlns:a16="http://schemas.microsoft.com/office/drawing/2014/main" id="{128EFE0F-F9C4-9171-A11F-8F4D18671E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z="2400"/>
              <a:t>Administrator checks docs from CT &amp; prepares</a:t>
            </a:r>
            <a:r>
              <a:rPr lang="en-US" altLang="en-US" sz="2400" b="1">
                <a:solidFill>
                  <a:srgbClr val="00B050"/>
                </a:solidFill>
              </a:rPr>
              <a:t> Request for Payment &amp; Certification</a:t>
            </a:r>
          </a:p>
          <a:p>
            <a:pPr>
              <a:spcBef>
                <a:spcPct val="0"/>
              </a:spcBef>
            </a:pPr>
            <a:endParaRPr lang="en-US" altLang="en-US" sz="800"/>
          </a:p>
          <a:p>
            <a:pPr>
              <a:spcBef>
                <a:spcPct val="0"/>
              </a:spcBef>
            </a:pPr>
            <a:r>
              <a:rPr lang="en-US" altLang="en-US" sz="2400"/>
              <a:t>Administrator </a:t>
            </a:r>
            <a:r>
              <a:rPr lang="en-US" altLang="en-US" sz="2400" b="1">
                <a:solidFill>
                  <a:srgbClr val="00B050"/>
                </a:solidFill>
              </a:rPr>
              <a:t>submits docs to IHDA </a:t>
            </a:r>
            <a:r>
              <a:rPr lang="en-US" altLang="en-US" sz="2400"/>
              <a:t>as listed on Disbursement Checklist</a:t>
            </a:r>
          </a:p>
          <a:p>
            <a:pPr>
              <a:spcBef>
                <a:spcPct val="0"/>
              </a:spcBef>
            </a:pPr>
            <a:endParaRPr lang="en-US" altLang="en-US" sz="800"/>
          </a:p>
          <a:p>
            <a:pPr>
              <a:spcBef>
                <a:spcPct val="0"/>
              </a:spcBef>
            </a:pPr>
            <a:r>
              <a:rPr lang="en-US" altLang="en-US" sz="2400"/>
              <a:t>IHDA reviews for </a:t>
            </a:r>
            <a:r>
              <a:rPr lang="en-US" altLang="en-US" sz="2400" b="1">
                <a:solidFill>
                  <a:srgbClr val="00B050"/>
                </a:solidFill>
              </a:rPr>
              <a:t>completeness &amp; accuracy</a:t>
            </a:r>
          </a:p>
          <a:p>
            <a:pPr>
              <a:spcBef>
                <a:spcPct val="0"/>
              </a:spcBef>
            </a:pPr>
            <a:endParaRPr lang="en-US" altLang="en-US" sz="800"/>
          </a:p>
          <a:p>
            <a:pPr>
              <a:spcBef>
                <a:spcPct val="0"/>
              </a:spcBef>
            </a:pPr>
            <a:r>
              <a:rPr lang="en-US" altLang="en-US" sz="2400"/>
              <a:t>Within 15 business days of approval, IHDA </a:t>
            </a:r>
            <a:r>
              <a:rPr lang="en-US" altLang="en-US" sz="2400" b="1">
                <a:solidFill>
                  <a:srgbClr val="00B050"/>
                </a:solidFill>
              </a:rPr>
              <a:t>disburses funds to Administrator’s </a:t>
            </a:r>
            <a:r>
              <a:rPr lang="en-US" altLang="en-US" sz="2400"/>
              <a:t>HIBI account</a:t>
            </a:r>
          </a:p>
          <a:p>
            <a:pPr>
              <a:spcBef>
                <a:spcPct val="0"/>
              </a:spcBef>
            </a:pPr>
            <a:endParaRPr lang="en-US" altLang="en-US" sz="800"/>
          </a:p>
          <a:p>
            <a:pPr>
              <a:spcBef>
                <a:spcPct val="0"/>
              </a:spcBef>
            </a:pPr>
            <a:r>
              <a:rPr lang="en-US" altLang="en-US" sz="2400" b="1">
                <a:solidFill>
                  <a:srgbClr val="00B050"/>
                </a:solidFill>
              </a:rPr>
              <a:t>Administrator</a:t>
            </a:r>
            <a:r>
              <a:rPr lang="en-US" altLang="en-US" sz="2400" b="1"/>
              <a:t> </a:t>
            </a:r>
            <a:r>
              <a:rPr lang="en-US" altLang="en-US" sz="2400"/>
              <a:t>disburses funds to Affiliate </a:t>
            </a:r>
          </a:p>
        </p:txBody>
      </p:sp>
      <p:pic>
        <p:nvPicPr>
          <p:cNvPr id="79876" name="Picture 4">
            <a:extLst>
              <a:ext uri="{FF2B5EF4-FFF2-40B4-BE49-F238E27FC236}">
                <a16:creationId xmlns:a16="http://schemas.microsoft.com/office/drawing/2014/main" id="{F4BE350F-1C53-72BE-F23E-9A07337DF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>
            <a:extLst>
              <a:ext uri="{FF2B5EF4-FFF2-40B4-BE49-F238E27FC236}">
                <a16:creationId xmlns:a16="http://schemas.microsoft.com/office/drawing/2014/main" id="{0E95CA71-2091-9480-0A34-9A980AEF9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Training Wrap-up</a:t>
            </a:r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3F8FAF3F-4A5B-EEDB-E61B-C2B8DD6444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en-US" dirty="0"/>
              <a:t>Affiliate questions?</a:t>
            </a:r>
          </a:p>
          <a:p>
            <a:pPr>
              <a:spcBef>
                <a:spcPts val="0"/>
              </a:spcBef>
              <a:defRPr/>
            </a:pPr>
            <a:endParaRPr lang="en-US" alt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For additional information: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600" b="1" dirty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Dru Bergman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hibi@chicagolandhabitat.org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3200" b="1" dirty="0">
              <a:solidFill>
                <a:srgbClr val="00B050"/>
              </a:solidFill>
            </a:endParaRP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Thank you!</a:t>
            </a:r>
          </a:p>
        </p:txBody>
      </p:sp>
      <p:pic>
        <p:nvPicPr>
          <p:cNvPr id="81924" name="Picture 4">
            <a:extLst>
              <a:ext uri="{FF2B5EF4-FFF2-40B4-BE49-F238E27FC236}">
                <a16:creationId xmlns:a16="http://schemas.microsoft.com/office/drawing/2014/main" id="{39ADEDEB-43FA-3FFD-15B6-09326936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D87C2C4-6727-5588-1FF9-BAE95BF8A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 Partners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595BDA3-2175-BDDF-164C-CD619645BD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2000" y="2276475"/>
          <a:ext cx="7772400" cy="42068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67">
                <a:tc>
                  <a:txBody>
                    <a:bodyPr/>
                    <a:lstStyle/>
                    <a:p>
                      <a:r>
                        <a:rPr lang="en-US" sz="2000" dirty="0"/>
                        <a:t>Organization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Role</a:t>
                      </a:r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r>
                        <a:rPr lang="en-US" sz="2000" dirty="0"/>
                        <a:t>IHDA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Funds program;</a:t>
                      </a:r>
                      <a:r>
                        <a:rPr lang="en-US" sz="2000" baseline="0" dirty="0"/>
                        <a:t> sets program rules &amp; requirements; approves disbursements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/>
                        <a:t>Habitat Illinois </a:t>
                      </a:r>
                      <a:endParaRPr lang="en-US" sz="2000" dirty="0"/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Program grantee</a:t>
                      </a:r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904">
                <a:tc>
                  <a:txBody>
                    <a:bodyPr/>
                    <a:lstStyle/>
                    <a:p>
                      <a:r>
                        <a:rPr lang="en-US" sz="2000" baseline="0" dirty="0"/>
                        <a:t>Chicagoland Habitat for Humanity</a:t>
                      </a:r>
                      <a:endParaRPr lang="en-US" sz="2000" dirty="0"/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Administrator; reviews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documents prior to submission to IHDA </a:t>
                      </a:r>
                      <a:r>
                        <a:rPr lang="en-US" sz="2000" baseline="0" dirty="0"/>
                        <a:t>for compliance; markets program; provides technical assistance &amp; training to Affiliates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025">
                <a:tc>
                  <a:txBody>
                    <a:bodyPr/>
                    <a:lstStyle/>
                    <a:p>
                      <a:r>
                        <a:rPr lang="en-US" sz="2000" dirty="0"/>
                        <a:t>Local Habitat Affiliate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Works directly with borrowers</a:t>
                      </a:r>
                      <a:r>
                        <a:rPr lang="en-US" sz="2000" baseline="0" dirty="0"/>
                        <a:t> &amp; screens for program eligibility; submits eligible closing packages to Administrator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67">
                <a:tc>
                  <a:txBody>
                    <a:bodyPr/>
                    <a:lstStyle/>
                    <a:p>
                      <a:r>
                        <a:rPr lang="en-US" sz="2000" dirty="0"/>
                        <a:t>Chicago Title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Handles</a:t>
                      </a:r>
                      <a:r>
                        <a:rPr lang="en-US" sz="2000" baseline="0" dirty="0"/>
                        <a:t> all closings 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242" name="Picture 4">
            <a:extLst>
              <a:ext uri="{FF2B5EF4-FFF2-40B4-BE49-F238E27FC236}">
                <a16:creationId xmlns:a16="http://schemas.microsoft.com/office/drawing/2014/main" id="{9FED0015-1282-0F04-AB30-6A63454FE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94501C13-E0EE-0F43-803A-C88A4E9D3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Who Can Participate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D886E9C-5FB6-AEFF-CF7E-5443BB09D5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</a:t>
            </a:r>
            <a:r>
              <a:rPr lang="en-US" altLang="en-US" b="1" dirty="0">
                <a:solidFill>
                  <a:srgbClr val="00B050"/>
                </a:solidFill>
              </a:rPr>
              <a:t>State of Illinois </a:t>
            </a:r>
            <a:r>
              <a:rPr lang="en-US" altLang="en-US" dirty="0"/>
              <a:t>Habitat Affiliate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in </a:t>
            </a:r>
            <a:r>
              <a:rPr lang="en-US" altLang="en-US" b="1" dirty="0">
                <a:solidFill>
                  <a:srgbClr val="00B050"/>
                </a:solidFill>
              </a:rPr>
              <a:t>good standing </a:t>
            </a:r>
            <a:r>
              <a:rPr lang="en-US" altLang="en-US" dirty="0"/>
              <a:t>with Habitat for Humanity International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attend </a:t>
            </a:r>
            <a:r>
              <a:rPr lang="en-US" altLang="en-US" b="1" dirty="0">
                <a:solidFill>
                  <a:srgbClr val="00B050"/>
                </a:solidFill>
              </a:rPr>
              <a:t>required training </a:t>
            </a:r>
            <a:r>
              <a:rPr lang="en-US" altLang="en-US" dirty="0"/>
              <a:t>prior to application (today’s session)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QLO/MLO</a:t>
            </a:r>
            <a:r>
              <a:rPr lang="en-US" altLang="en-US" dirty="0"/>
              <a:t> should complete paperwork</a:t>
            </a: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23ACECC4-D3BB-85FC-981D-C341C3377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>
            <a:extLst>
              <a:ext uri="{FF2B5EF4-FFF2-40B4-BE49-F238E27FC236}">
                <a16:creationId xmlns:a16="http://schemas.microsoft.com/office/drawing/2014/main" id="{C221BEEA-91F3-1926-45B9-8FFF5264E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HIBI Program Status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A5BA6C2-DDED-4885-B6B8-1C5497793A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z="1200" b="1">
              <a:solidFill>
                <a:srgbClr val="00B050"/>
              </a:solidFill>
            </a:endParaRPr>
          </a:p>
          <a:p>
            <a:pPr eaLnBrk="1" hangingPunct="1"/>
            <a:r>
              <a:rPr lang="en-US" altLang="en-US" sz="3200" b="1">
                <a:solidFill>
                  <a:srgbClr val="00B050"/>
                </a:solidFill>
              </a:rPr>
              <a:t>$2 million </a:t>
            </a:r>
            <a:r>
              <a:rPr lang="en-US" altLang="en-US" sz="3200"/>
              <a:t>awarded for Round 5</a:t>
            </a:r>
          </a:p>
          <a:p>
            <a:pPr eaLnBrk="1" hangingPunct="1"/>
            <a:endParaRPr lang="en-US" altLang="en-US" sz="1200"/>
          </a:p>
          <a:p>
            <a:pPr eaLnBrk="1" hangingPunct="1"/>
            <a:r>
              <a:rPr lang="en-US" altLang="en-US" sz="3200"/>
              <a:t>Already have pipeline projection of </a:t>
            </a:r>
            <a:r>
              <a:rPr lang="en-US" altLang="en-US" sz="3200" b="1">
                <a:solidFill>
                  <a:srgbClr val="00B050"/>
                </a:solidFill>
              </a:rPr>
              <a:t>45 closings</a:t>
            </a:r>
            <a:r>
              <a:rPr lang="en-US" altLang="en-US" sz="3200"/>
              <a:t> now - March 2026</a:t>
            </a:r>
          </a:p>
          <a:p>
            <a:pPr eaLnBrk="1" hangingPunct="1"/>
            <a:endParaRPr lang="en-US" altLang="en-US" sz="1200"/>
          </a:p>
          <a:p>
            <a:pPr eaLnBrk="1" hangingPunct="1"/>
            <a:r>
              <a:rPr lang="en-US" altLang="en-US" sz="3200"/>
              <a:t>Funds will be </a:t>
            </a:r>
            <a:r>
              <a:rPr lang="en-US" altLang="en-US" sz="3200" b="1">
                <a:solidFill>
                  <a:srgbClr val="00B050"/>
                </a:solidFill>
              </a:rPr>
              <a:t>first-come, first-served, </a:t>
            </a:r>
            <a:r>
              <a:rPr lang="en-US" altLang="en-US" sz="3200"/>
              <a:t>based on submission of complete files</a:t>
            </a:r>
          </a:p>
          <a:p>
            <a:pPr eaLnBrk="1" hangingPunct="1"/>
            <a:endParaRPr lang="en-US" altLang="en-US"/>
          </a:p>
          <a:p>
            <a:pPr marL="457200" lvl="1" indent="0" eaLnBrk="1" hangingPunct="1">
              <a:buFontTx/>
              <a:buNone/>
            </a:pPr>
            <a:endParaRPr lang="en-US" altLang="en-US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E3DA25CF-9F9C-6B6E-3672-20E3E3324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4A9C65C-59EA-D919-997B-D92FAECBD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Process Overview</a:t>
            </a:r>
            <a:br>
              <a:rPr lang="en-US" altLang="en-US" sz="3200"/>
            </a:br>
            <a:r>
              <a:rPr lang="en-US" altLang="en-US">
                <a:solidFill>
                  <a:srgbClr val="00B050"/>
                </a:solidFill>
              </a:rPr>
              <a:t>Pre-approval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E8BD633-537F-2DAF-0154-B5C5F6DCA1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r>
              <a:rPr lang="en-US" altLang="en-US" dirty="0"/>
              <a:t>Affiliate submits </a:t>
            </a:r>
            <a:r>
              <a:rPr lang="en-US" altLang="en-US" b="1" dirty="0">
                <a:solidFill>
                  <a:srgbClr val="00B050"/>
                </a:solidFill>
              </a:rPr>
              <a:t>Pre-approval Package </a:t>
            </a:r>
            <a:r>
              <a:rPr lang="en-US" altLang="en-US" dirty="0"/>
              <a:t>to Administrator – 30-60 days prior to closing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r>
              <a:rPr lang="en-US" altLang="en-US" dirty="0"/>
              <a:t>Administrator reviews &amp; submits to IHDA</a:t>
            </a:r>
          </a:p>
          <a:p>
            <a:pPr marL="228600" indent="-22860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r>
              <a:rPr lang="en-US" altLang="en-US" dirty="0"/>
              <a:t>IHDA has </a:t>
            </a:r>
            <a:r>
              <a:rPr lang="en-US" altLang="en-US" b="1" dirty="0">
                <a:solidFill>
                  <a:srgbClr val="00B050"/>
                </a:solidFill>
              </a:rPr>
              <a:t>5 business days </a:t>
            </a:r>
            <a:r>
              <a:rPr lang="en-US" altLang="en-US" dirty="0"/>
              <a:t>to review</a:t>
            </a:r>
          </a:p>
          <a:p>
            <a:pPr marL="228600" indent="-22860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endParaRPr lang="en-US" altLang="en-US" sz="2000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/>
              <a:defRPr/>
            </a:pPr>
            <a:r>
              <a:rPr lang="en-US" altLang="en-US" dirty="0"/>
              <a:t>IHDA issues </a:t>
            </a:r>
            <a:r>
              <a:rPr lang="en-US" altLang="en-US" b="1" dirty="0">
                <a:solidFill>
                  <a:srgbClr val="00B050"/>
                </a:solidFill>
              </a:rPr>
              <a:t>Pre-approval</a:t>
            </a:r>
          </a:p>
          <a:p>
            <a:pPr marL="457200" indent="-45720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AutoNum type="arabicParenR"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8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4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2400" dirty="0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ADF2AAAC-62C1-6068-549B-6C95CAFEA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2">
      <a:dk1>
        <a:srgbClr val="000000"/>
      </a:dk1>
      <a:lt1>
        <a:srgbClr val="FFFFFF"/>
      </a:lt1>
      <a:dk2>
        <a:srgbClr val="000000"/>
      </a:dk2>
      <a:lt2>
        <a:srgbClr val="808000"/>
      </a:lt2>
      <a:accent1>
        <a:srgbClr val="FFCC99"/>
      </a:accent1>
      <a:accent2>
        <a:srgbClr val="99CC00"/>
      </a:accent2>
      <a:accent3>
        <a:srgbClr val="FFFFFF"/>
      </a:accent3>
      <a:accent4>
        <a:srgbClr val="000000"/>
      </a:accent4>
      <a:accent5>
        <a:srgbClr val="FFE2CA"/>
      </a:accent5>
      <a:accent6>
        <a:srgbClr val="8AB900"/>
      </a:accent6>
      <a:hlink>
        <a:srgbClr val="336600"/>
      </a:hlink>
      <a:folHlink>
        <a:srgbClr val="FFCC00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053D476EE2144AA08F619E074AB7C9" ma:contentTypeVersion="17" ma:contentTypeDescription="Create a new document." ma:contentTypeScope="" ma:versionID="8eecfb4c3f34dd7fe20935561a0c57c6">
  <xsd:schema xmlns:xsd="http://www.w3.org/2001/XMLSchema" xmlns:xs="http://www.w3.org/2001/XMLSchema" xmlns:p="http://schemas.microsoft.com/office/2006/metadata/properties" xmlns:ns2="4a198bc8-0445-4ad3-b276-36f67fa284b7" xmlns:ns3="d3d86235-04cf-4dac-85ad-c2a5d9daefa2" targetNamespace="http://schemas.microsoft.com/office/2006/metadata/properties" ma:root="true" ma:fieldsID="769c04713fb2e3dd0de340bbb6c9db84" ns2:_="" ns3:_="">
    <xsd:import namespace="4a198bc8-0445-4ad3-b276-36f67fa284b7"/>
    <xsd:import namespace="d3d86235-04cf-4dac-85ad-c2a5d9daef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98bc8-0445-4ad3-b276-36f67fa284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04c2fb7-4fb3-4c35-8417-5b25121585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86235-04cf-4dac-85ad-c2a5d9daefa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7ccd7cb-f693-4570-89db-f1896c88bc91}" ma:internalName="TaxCatchAll" ma:showField="CatchAllData" ma:web="d3d86235-04cf-4dac-85ad-c2a5d9daef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03B106-F7BC-4A8C-ACF3-F5A6DA9272FF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AE93A8F-E95B-435C-B4FC-36037F474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198bc8-0445-4ad3-b276-36f67fa284b7"/>
    <ds:schemaRef ds:uri="d3d86235-04cf-4dac-85ad-c2a5d9daef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A5E8F1-DC2D-4773-B5B6-6B14571B62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8807</TotalTime>
  <Words>2788</Words>
  <Application>Microsoft Office PowerPoint</Application>
  <PresentationFormat>On-screen Show (4:3)</PresentationFormat>
  <Paragraphs>592</Paragraphs>
  <Slides>57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Arial</vt:lpstr>
      <vt:lpstr>Times New Roman</vt:lpstr>
      <vt:lpstr>Wingdings</vt:lpstr>
      <vt:lpstr>Capsules</vt:lpstr>
      <vt:lpstr>  Habitat Illinois  Community Impact Grant  Habitat Illinois Building Impact</vt:lpstr>
      <vt:lpstr>Welcome </vt:lpstr>
      <vt:lpstr>Today’s Training </vt:lpstr>
      <vt:lpstr>Thank You to</vt:lpstr>
      <vt:lpstr>HIBI Overview</vt:lpstr>
      <vt:lpstr>Program Partners</vt:lpstr>
      <vt:lpstr>Who Can Participate </vt:lpstr>
      <vt:lpstr>HIBI Program Status</vt:lpstr>
      <vt:lpstr>Process Overview Pre-approval</vt:lpstr>
      <vt:lpstr>Process Overview Pre-closing</vt:lpstr>
      <vt:lpstr>Process Overview Closing &amp; Disbursement</vt:lpstr>
      <vt:lpstr>Pre-approval Documents When to Submit</vt:lpstr>
      <vt:lpstr>Pre-approval Documents Where to Submit</vt:lpstr>
      <vt:lpstr>Pre-approval Documents What to Submit</vt:lpstr>
      <vt:lpstr> What to Submit Authority for Info Release</vt:lpstr>
      <vt:lpstr>What to Submit Borrower Identification</vt:lpstr>
      <vt:lpstr>What to Submit IHDA Pre-closing Checklist</vt:lpstr>
      <vt:lpstr>What to Submit IHDA App for DP Assistance</vt:lpstr>
      <vt:lpstr>What to Submit IHDA App for DP Assistance</vt:lpstr>
      <vt:lpstr>What to Submit IHDA App for DP Assistance</vt:lpstr>
      <vt:lpstr>What to Submit IHDA App for DP Assistance</vt:lpstr>
      <vt:lpstr>What to Submit IHDA App for DP Assistance</vt:lpstr>
      <vt:lpstr>What to Submit IHDA App for DP Assistance</vt:lpstr>
      <vt:lpstr>What to Submit  IHDA Income Calculator</vt:lpstr>
      <vt:lpstr> What to Submit IHDA Income Calculator</vt:lpstr>
      <vt:lpstr>Calculating Income</vt:lpstr>
      <vt:lpstr>What to Include</vt:lpstr>
      <vt:lpstr>What to Exclude</vt:lpstr>
      <vt:lpstr>Income Calculation Tips</vt:lpstr>
      <vt:lpstr>Income Calculation Help</vt:lpstr>
      <vt:lpstr>What to Submit Proof of Down Payment</vt:lpstr>
      <vt:lpstr>What to Submit IHDA Debt Worksheet</vt:lpstr>
      <vt:lpstr>What to Submit IHDA Debt Worksheet</vt:lpstr>
      <vt:lpstr>What to Submit IHDA Debt Worksheet</vt:lpstr>
      <vt:lpstr>What to Submit Credit Report</vt:lpstr>
      <vt:lpstr>What to Submit Real Estate Tax Estimate</vt:lpstr>
      <vt:lpstr>What to Submit Real Estate Sale Contract</vt:lpstr>
      <vt:lpstr>What to Submit Appraisal</vt:lpstr>
      <vt:lpstr>What to Submit Home Buyer Ed Certificate</vt:lpstr>
      <vt:lpstr>What to Submit Home Buyer Counseling Form</vt:lpstr>
      <vt:lpstr>Finding a HUD-certified  Counseling Agency</vt:lpstr>
      <vt:lpstr>What to Submit Homeowner’s Insurance</vt:lpstr>
      <vt:lpstr>What to Submit Title Commitment</vt:lpstr>
      <vt:lpstr>What to Submit First Mortgage Commitment</vt:lpstr>
      <vt:lpstr>What to Submit Mortgage Application</vt:lpstr>
      <vt:lpstr>Key Points When  Reviewing Package</vt:lpstr>
      <vt:lpstr>Key Points When  Reviewing Package</vt:lpstr>
      <vt:lpstr>Key Points When  Reviewing Package</vt:lpstr>
      <vt:lpstr>  Pre-approval Submission</vt:lpstr>
      <vt:lpstr>  Pre-closing Submission</vt:lpstr>
      <vt:lpstr>A Note About  Closing Disclosures</vt:lpstr>
      <vt:lpstr>Close Sale with Home Buyer</vt:lpstr>
      <vt:lpstr>Close Sale with  Home Buyer (continued)</vt:lpstr>
      <vt:lpstr>Close Sale with  Home Buyer (continued)</vt:lpstr>
      <vt:lpstr>Post-closing</vt:lpstr>
      <vt:lpstr>IHDA Disburses Funds</vt:lpstr>
      <vt:lpstr>Training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Champaign</dc:title>
  <dc:creator>Sheila Dodd</dc:creator>
  <cp:lastModifiedBy>Dru Bergman</cp:lastModifiedBy>
  <cp:revision>194</cp:revision>
  <cp:lastPrinted>2022-11-16T15:31:13Z</cp:lastPrinted>
  <dcterms:created xsi:type="dcterms:W3CDTF">2005-12-26T16:51:35Z</dcterms:created>
  <dcterms:modified xsi:type="dcterms:W3CDTF">2025-10-09T01:28:37Z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Dru Bergman</vt:lpwstr>
  </property>
  <property fmtid="{D5CDD505-2E9C-101B-9397-08002B2CF9AE}" pid="3" name="Order">
    <vt:lpwstr>4849800.00000000</vt:lpwstr>
  </property>
  <property fmtid="{D5CDD505-2E9C-101B-9397-08002B2CF9AE}" pid="4" name="display_urn:schemas-microsoft-com:office:office#Author">
    <vt:lpwstr>Dru Bergman</vt:lpwstr>
  </property>
</Properties>
</file>